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</p:sldMasterIdLst>
  <p:notesMasterIdLst>
    <p:notesMasterId r:id="rId20"/>
  </p:notesMasterIdLst>
  <p:handoutMasterIdLst>
    <p:handoutMasterId r:id="rId21"/>
  </p:handoutMasterIdLst>
  <p:sldIdLst>
    <p:sldId id="256" r:id="rId3"/>
    <p:sldId id="481" r:id="rId4"/>
    <p:sldId id="458" r:id="rId5"/>
    <p:sldId id="475" r:id="rId6"/>
    <p:sldId id="476" r:id="rId7"/>
    <p:sldId id="477" r:id="rId8"/>
    <p:sldId id="478" r:id="rId9"/>
    <p:sldId id="482" r:id="rId10"/>
    <p:sldId id="483" r:id="rId11"/>
    <p:sldId id="484" r:id="rId12"/>
    <p:sldId id="488" r:id="rId13"/>
    <p:sldId id="489" r:id="rId14"/>
    <p:sldId id="490" r:id="rId15"/>
    <p:sldId id="486" r:id="rId16"/>
    <p:sldId id="485" r:id="rId17"/>
    <p:sldId id="487" r:id="rId18"/>
    <p:sldId id="491" r:id="rId1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68AB"/>
    <a:srgbClr val="10B0E6"/>
    <a:srgbClr val="E7EBF4"/>
    <a:srgbClr val="0065AD"/>
    <a:srgbClr val="0070C0"/>
    <a:srgbClr val="DDDDDD"/>
    <a:srgbClr val="929497"/>
    <a:srgbClr val="003366"/>
    <a:srgbClr val="DCEEF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87" autoAdjust="0"/>
    <p:restoredTop sz="93865" autoAdjust="0"/>
  </p:normalViewPr>
  <p:slideViewPr>
    <p:cSldViewPr>
      <p:cViewPr varScale="1">
        <p:scale>
          <a:sx n="105" d="100"/>
          <a:sy n="105" d="100"/>
        </p:scale>
        <p:origin x="1432" y="200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14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1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24998BB4-12CC-4B82-B0F8-D66F21D5BCDA}" type="datetimeFigureOut">
              <a:rPr lang="en-US" smtClean="0"/>
              <a:t>1/20/23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4109624A-0357-4887-805E-BC663D4BFB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2457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330E992E-03D7-45DD-A57E-F28417F99FF3}" type="datetimeFigureOut">
              <a:rPr lang="en-US" smtClean="0"/>
              <a:t>1/20/23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249347E9-2EB9-45AF-9F67-F558ACFB4A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5548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347E9-2EB9-45AF-9F67-F558ACFB4A8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937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347E9-2EB9-45AF-9F67-F558ACFB4A8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162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347E9-2EB9-45AF-9F67-F558ACFB4A8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349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347E9-2EB9-45AF-9F67-F558ACFB4A8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193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347E9-2EB9-45AF-9F67-F558ACFB4A8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50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347E9-2EB9-45AF-9F67-F558ACFB4A8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861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347E9-2EB9-45AF-9F67-F558ACFB4A8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079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347E9-2EB9-45AF-9F67-F558ACFB4A8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594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347E9-2EB9-45AF-9F67-F558ACFB4A8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911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347E9-2EB9-45AF-9F67-F558ACFB4A8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337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347E9-2EB9-45AF-9F67-F558ACFB4A8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88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347E9-2EB9-45AF-9F67-F558ACFB4A8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943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347E9-2EB9-45AF-9F67-F558ACFB4A8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399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347E9-2EB9-45AF-9F67-F558ACFB4A8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919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347E9-2EB9-45AF-9F67-F558ACFB4A8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637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347E9-2EB9-45AF-9F67-F558ACFB4A8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569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5491586"/>
            <a:ext cx="3571875" cy="136858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Freeform 7"/>
          <p:cNvSpPr/>
          <p:nvPr userDrawn="1"/>
        </p:nvSpPr>
        <p:spPr>
          <a:xfrm>
            <a:off x="0" y="4872680"/>
            <a:ext cx="9144000" cy="1985320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133600" y="6314902"/>
            <a:ext cx="7010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76910E4-C02F-46CC-A2E4-DF3EC795C9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12" y="228600"/>
            <a:ext cx="2526888" cy="13225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4DE5-BAC1-4A89-818E-926DF500156A}" type="datetime1">
              <a:rPr lang="en-US" smtClean="0"/>
              <a:t>1/20/23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BA05-16EC-493D-9ADD-D2BD67F19BCE}" type="datetime1">
              <a:rPr lang="en-US" smtClean="0"/>
              <a:t>1/20/23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97C8-F62F-41F1-B1BF-51EE34819D0F}" type="datetime1">
              <a:rPr lang="en-US" smtClean="0"/>
              <a:t>1/20/23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137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 u="heavy" baseline="0">
                <a:solidFill>
                  <a:srgbClr val="0070C0"/>
                </a:solidFill>
                <a:uFill>
                  <a:solidFill>
                    <a:srgbClr val="00B0F0"/>
                  </a:solidFill>
                </a:u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6556E-8D00-4497-8A9F-3642AE11D4D3}" type="datetime1">
              <a:rPr lang="en-US" smtClean="0"/>
              <a:t>1/20/23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378835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A6F23A-66AC-4A31-876B-71071F0666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685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u="heavy" baseline="0">
                <a:solidFill>
                  <a:srgbClr val="0070C0"/>
                </a:solidFill>
                <a:uFill>
                  <a:solidFill>
                    <a:srgbClr val="00B0F0"/>
                  </a:solidFill>
                </a:u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729F399D-1BB8-42BD-B9FC-4D899EFAC118}" type="datetime1">
              <a:rPr lang="en-US" smtClean="0"/>
              <a:t>1/20/23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FA6F23A-66AC-4A31-876B-71071F0666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902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 u="heavy" baseline="0">
                <a:solidFill>
                  <a:srgbClr val="0070C0"/>
                </a:solidFill>
                <a:uFill>
                  <a:solidFill>
                    <a:srgbClr val="00B0F0"/>
                  </a:solidFill>
                </a:u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4A7750-938B-44CB-9BA3-371C3277D4AF}" type="datetime1">
              <a:rPr lang="en-US" smtClean="0"/>
              <a:t>1/20/23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FA6F23A-66AC-4A31-876B-71071F0666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264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u="heavy" baseline="0">
                <a:solidFill>
                  <a:srgbClr val="0070C0"/>
                </a:solidFill>
                <a:uFill>
                  <a:solidFill>
                    <a:srgbClr val="00B0F0"/>
                  </a:solidFill>
                </a:u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D1D7D7-C4B4-44C9-85B8-34367B512BDB}" type="datetime1">
              <a:rPr lang="en-US" smtClean="0"/>
              <a:t>1/20/23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FA6F23A-66AC-4A31-876B-71071F0666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491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u="heavy" baseline="0">
                <a:solidFill>
                  <a:srgbClr val="0070C0"/>
                </a:solidFill>
                <a:uFill>
                  <a:solidFill>
                    <a:srgbClr val="00B0F0"/>
                  </a:solidFill>
                </a:u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C9F87C-B58C-463A-8D44-FD9FE558D146}" type="datetime1">
              <a:rPr lang="en-US" smtClean="0"/>
              <a:t>1/20/23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FA6F23A-66AC-4A31-876B-71071F0666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512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u="heavy" baseline="0">
                <a:solidFill>
                  <a:srgbClr val="0070C0"/>
                </a:solidFill>
                <a:uFill>
                  <a:solidFill>
                    <a:srgbClr val="00B0F0"/>
                  </a:solidFill>
                </a:u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3F5799-87D2-4978-AAB4-F90FCB724908}" type="datetime1">
              <a:rPr lang="en-US" smtClean="0"/>
              <a:t>1/20/23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FA6F23A-66AC-4A31-876B-71071F0666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846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1F00D0-0CFA-4844-87AB-05BF2BC1AD55}" type="datetime1">
              <a:rPr lang="en-US" smtClean="0"/>
              <a:t>1/20/23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FA6F23A-66AC-4A31-876B-71071F0666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59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1080" y="6400800"/>
            <a:ext cx="426720" cy="426720"/>
          </a:xfrm>
          <a:ln>
            <a:solidFill>
              <a:schemeClr val="bg1"/>
            </a:solidFill>
          </a:ln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ADE9B-904D-41A1-835B-1AF940B149CB}" type="datetime1">
              <a:rPr lang="en-US" smtClean="0"/>
              <a:t>1/20/23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A6F23A-66AC-4A31-876B-71071F0666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196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2E38B0-0950-4729-9DBB-65C0090B2456}" type="datetime1">
              <a:rPr lang="en-US" smtClean="0"/>
              <a:t>1/20/23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A6F23A-66AC-4A31-876B-71071F0666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550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u="heavy" baseline="0">
                <a:solidFill>
                  <a:srgbClr val="0070C0"/>
                </a:solidFill>
                <a:uFill>
                  <a:solidFill>
                    <a:srgbClr val="00B0F0"/>
                  </a:solidFill>
                </a:u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4D544E-AA60-4871-BFF0-829527F378D7}" type="datetime1">
              <a:rPr lang="en-US" smtClean="0"/>
              <a:t>1/20/23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A6F23A-66AC-4A31-876B-71071F0666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5726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>
            <a:lvl1pPr>
              <a:defRPr u="heavy" baseline="0">
                <a:solidFill>
                  <a:srgbClr val="0070C0"/>
                </a:solidFill>
                <a:uFill>
                  <a:solidFill>
                    <a:srgbClr val="00B0F0"/>
                  </a:solidFill>
                </a:u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DC34A7-3986-4D58-A648-15EA23B01CC8}" type="datetime1">
              <a:rPr lang="en-US" smtClean="0"/>
              <a:t>1/20/23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A6F23A-66AC-4A31-876B-71071F0666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923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3140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4E098-DA82-4C9D-B835-221BC53AF968}" type="datetime1">
              <a:rPr lang="en-US" smtClean="0"/>
              <a:t>1/20/23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bg1"/>
            </a:solidFill>
          </a:ln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0358" y="144780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763EE-A8C7-4420-86B9-519B6DBF0701}" type="datetime1">
              <a:rPr lang="en-US" smtClean="0"/>
              <a:t>1/20/23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EEBA2-DBBD-4C8D-8C07-DF3CC4710D00}" type="datetime1">
              <a:rPr lang="en-US" smtClean="0"/>
              <a:t>1/20/23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bg1"/>
            </a:solidFill>
          </a:ln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BB4C4-CF29-4EA2-B524-0D0686C183E6}" type="datetime1">
              <a:rPr lang="en-US" smtClean="0"/>
              <a:t>1/20/23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BC130-C96F-4EC4-AD42-43768766BF13}" type="datetime1">
              <a:rPr lang="en-US" smtClean="0"/>
              <a:t>1/20/23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8E42-33C2-475C-942C-D634D438B586}" type="datetime1">
              <a:rPr lang="en-US" smtClean="0"/>
              <a:t>1/20/23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rgbClr val="00B0F0">
              <a:alpha val="80000"/>
            </a:srgb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370F-7D40-464B-BFF4-CF560F112F9A}" type="datetime1">
              <a:rPr lang="en-US" smtClean="0"/>
              <a:t>1/20/23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-22123" y="6324600"/>
            <a:ext cx="9146380" cy="533400"/>
            <a:chOff x="-22123" y="6095999"/>
            <a:chExt cx="9146380" cy="762002"/>
          </a:xfrm>
        </p:grpSpPr>
        <p:sp>
          <p:nvSpPr>
            <p:cNvPr id="7" name="Freeform 6"/>
            <p:cNvSpPr/>
            <p:nvPr/>
          </p:nvSpPr>
          <p:spPr>
            <a:xfrm>
              <a:off x="-2382" y="6095999"/>
              <a:ext cx="3574257" cy="762001"/>
            </a:xfrm>
            <a:custGeom>
              <a:avLst/>
              <a:gdLst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3571875 w 3571875"/>
                <a:gd name="connsiteY2" fmla="*/ 4210050 h 4210050"/>
                <a:gd name="connsiteX3" fmla="*/ 0 w 3571875"/>
                <a:gd name="connsiteY3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28825 w 3571875"/>
                <a:gd name="connsiteY2" fmla="*/ 2388394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28825 w 3571875"/>
                <a:gd name="connsiteY2" fmla="*/ 2205038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28825 w 3571875"/>
                <a:gd name="connsiteY2" fmla="*/ 2393157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28825 w 3571875"/>
                <a:gd name="connsiteY2" fmla="*/ 2393157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28825 w 3571875"/>
                <a:gd name="connsiteY2" fmla="*/ 2281238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28825 w 3571875"/>
                <a:gd name="connsiteY2" fmla="*/ 2393157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28825 w 3571875"/>
                <a:gd name="connsiteY2" fmla="*/ 2393157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76450 w 3571875"/>
                <a:gd name="connsiteY2" fmla="*/ 2274094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245519 w 3571875"/>
                <a:gd name="connsiteY2" fmla="*/ 2405063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38350 w 3571875"/>
                <a:gd name="connsiteY2" fmla="*/ 2405063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2433637 h 2433637"/>
                <a:gd name="connsiteX1" fmla="*/ 257175 w 3571875"/>
                <a:gd name="connsiteY1" fmla="*/ 0 h 2433637"/>
                <a:gd name="connsiteX2" fmla="*/ 2038350 w 3571875"/>
                <a:gd name="connsiteY2" fmla="*/ 628650 h 2433637"/>
                <a:gd name="connsiteX3" fmla="*/ 3571875 w 3571875"/>
                <a:gd name="connsiteY3" fmla="*/ 2433637 h 2433637"/>
                <a:gd name="connsiteX4" fmla="*/ 0 w 3571875"/>
                <a:gd name="connsiteY4" fmla="*/ 2433637 h 2433637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2040732 w 3574257"/>
                <a:gd name="connsiteY2" fmla="*/ 2381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1924051 w 3574257"/>
                <a:gd name="connsiteY2" fmla="*/ 307181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9749 h 1809749"/>
                <a:gd name="connsiteX1" fmla="*/ 0 w 3574257"/>
                <a:gd name="connsiteY1" fmla="*/ 2381 h 1809749"/>
                <a:gd name="connsiteX2" fmla="*/ 2038351 w 3574257"/>
                <a:gd name="connsiteY2" fmla="*/ 0 h 1809749"/>
                <a:gd name="connsiteX3" fmla="*/ 3574257 w 3574257"/>
                <a:gd name="connsiteY3" fmla="*/ 1809749 h 1809749"/>
                <a:gd name="connsiteX4" fmla="*/ 2382 w 3574257"/>
                <a:gd name="connsiteY4" fmla="*/ 1809749 h 1809749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1640682 w 3574257"/>
                <a:gd name="connsiteY2" fmla="*/ 450057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9749 h 1809749"/>
                <a:gd name="connsiteX1" fmla="*/ 0 w 3574257"/>
                <a:gd name="connsiteY1" fmla="*/ 2381 h 1809749"/>
                <a:gd name="connsiteX2" fmla="*/ 2038351 w 3574257"/>
                <a:gd name="connsiteY2" fmla="*/ 0 h 1809749"/>
                <a:gd name="connsiteX3" fmla="*/ 3574257 w 3574257"/>
                <a:gd name="connsiteY3" fmla="*/ 1809749 h 1809749"/>
                <a:gd name="connsiteX4" fmla="*/ 2382 w 3574257"/>
                <a:gd name="connsiteY4" fmla="*/ 1809749 h 1809749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1657351 w 3574257"/>
                <a:gd name="connsiteY2" fmla="*/ 230982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2040732 w 3574257"/>
                <a:gd name="connsiteY2" fmla="*/ 2382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1774032 w 3574257"/>
                <a:gd name="connsiteY2" fmla="*/ 161925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1969294 w 3574257"/>
                <a:gd name="connsiteY2" fmla="*/ 21432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1819275 w 3574257"/>
                <a:gd name="connsiteY2" fmla="*/ 200026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2045494 w 3574257"/>
                <a:gd name="connsiteY2" fmla="*/ 1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4257" h="1807368">
                  <a:moveTo>
                    <a:pt x="2382" y="1807368"/>
                  </a:moveTo>
                  <a:lnTo>
                    <a:pt x="0" y="0"/>
                  </a:lnTo>
                  <a:lnTo>
                    <a:pt x="2045494" y="1"/>
                  </a:lnTo>
                  <a:lnTo>
                    <a:pt x="3574257" y="1807368"/>
                  </a:lnTo>
                  <a:lnTo>
                    <a:pt x="2382" y="180736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-22123" y="6096000"/>
              <a:ext cx="9146380" cy="762001"/>
            </a:xfrm>
            <a:custGeom>
              <a:avLst/>
              <a:gdLst>
                <a:gd name="connsiteX0" fmla="*/ 0 w 3350419"/>
                <a:gd name="connsiteY0" fmla="*/ 2081213 h 2083594"/>
                <a:gd name="connsiteX1" fmla="*/ 3031331 w 3350419"/>
                <a:gd name="connsiteY1" fmla="*/ 0 h 2083594"/>
                <a:gd name="connsiteX2" fmla="*/ 3350419 w 3350419"/>
                <a:gd name="connsiteY2" fmla="*/ 80963 h 2083594"/>
                <a:gd name="connsiteX3" fmla="*/ 3350419 w 3350419"/>
                <a:gd name="connsiteY3" fmla="*/ 2083594 h 2083594"/>
                <a:gd name="connsiteX4" fmla="*/ 0 w 3350419"/>
                <a:gd name="connsiteY4" fmla="*/ 2081213 h 2083594"/>
                <a:gd name="connsiteX0" fmla="*/ 0 w 3112294"/>
                <a:gd name="connsiteY0" fmla="*/ 2019301 h 2083594"/>
                <a:gd name="connsiteX1" fmla="*/ 2793206 w 3112294"/>
                <a:gd name="connsiteY1" fmla="*/ 0 h 2083594"/>
                <a:gd name="connsiteX2" fmla="*/ 3112294 w 3112294"/>
                <a:gd name="connsiteY2" fmla="*/ 80963 h 2083594"/>
                <a:gd name="connsiteX3" fmla="*/ 3112294 w 3112294"/>
                <a:gd name="connsiteY3" fmla="*/ 2083594 h 2083594"/>
                <a:gd name="connsiteX4" fmla="*/ 0 w 3112294"/>
                <a:gd name="connsiteY4" fmla="*/ 2019301 h 2083594"/>
                <a:gd name="connsiteX0" fmla="*/ 0 w 3345656"/>
                <a:gd name="connsiteY0" fmla="*/ 2097882 h 2097882"/>
                <a:gd name="connsiteX1" fmla="*/ 3026568 w 3345656"/>
                <a:gd name="connsiteY1" fmla="*/ 0 h 2097882"/>
                <a:gd name="connsiteX2" fmla="*/ 3345656 w 3345656"/>
                <a:gd name="connsiteY2" fmla="*/ 80963 h 2097882"/>
                <a:gd name="connsiteX3" fmla="*/ 3345656 w 3345656"/>
                <a:gd name="connsiteY3" fmla="*/ 2083594 h 2097882"/>
                <a:gd name="connsiteX4" fmla="*/ 0 w 3345656"/>
                <a:gd name="connsiteY4" fmla="*/ 2097882 h 2097882"/>
                <a:gd name="connsiteX0" fmla="*/ 0 w 2800350"/>
                <a:gd name="connsiteY0" fmla="*/ 1935957 h 2083594"/>
                <a:gd name="connsiteX1" fmla="*/ 2481262 w 2800350"/>
                <a:gd name="connsiteY1" fmla="*/ 0 h 2083594"/>
                <a:gd name="connsiteX2" fmla="*/ 2800350 w 2800350"/>
                <a:gd name="connsiteY2" fmla="*/ 80963 h 2083594"/>
                <a:gd name="connsiteX3" fmla="*/ 2800350 w 2800350"/>
                <a:gd name="connsiteY3" fmla="*/ 2083594 h 2083594"/>
                <a:gd name="connsiteX4" fmla="*/ 0 w 2800350"/>
                <a:gd name="connsiteY4" fmla="*/ 1935957 h 2083594"/>
                <a:gd name="connsiteX0" fmla="*/ 0 w 3352800"/>
                <a:gd name="connsiteY0" fmla="*/ 2083594 h 2083594"/>
                <a:gd name="connsiteX1" fmla="*/ 3033712 w 3352800"/>
                <a:gd name="connsiteY1" fmla="*/ 0 h 2083594"/>
                <a:gd name="connsiteX2" fmla="*/ 3352800 w 3352800"/>
                <a:gd name="connsiteY2" fmla="*/ 80963 h 2083594"/>
                <a:gd name="connsiteX3" fmla="*/ 3352800 w 3352800"/>
                <a:gd name="connsiteY3" fmla="*/ 2083594 h 2083594"/>
                <a:gd name="connsiteX4" fmla="*/ 0 w 3352800"/>
                <a:gd name="connsiteY4" fmla="*/ 2083594 h 2083594"/>
                <a:gd name="connsiteX0" fmla="*/ 0 w 3352800"/>
                <a:gd name="connsiteY0" fmla="*/ 2002631 h 2002631"/>
                <a:gd name="connsiteX1" fmla="*/ 3033712 w 3352800"/>
                <a:gd name="connsiteY1" fmla="*/ 157162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2002631 h 2002631"/>
                <a:gd name="connsiteX1" fmla="*/ 2988469 w 3352800"/>
                <a:gd name="connsiteY1" fmla="*/ 59530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2002631 h 2002631"/>
                <a:gd name="connsiteX1" fmla="*/ 2833966 w 3352800"/>
                <a:gd name="connsiteY1" fmla="*/ 425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2002631 h 2002631"/>
                <a:gd name="connsiteX1" fmla="*/ 2845314 w 3352800"/>
                <a:gd name="connsiteY1" fmla="*/ 12246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2002631 h 2002631"/>
                <a:gd name="connsiteX1" fmla="*/ 2834839 w 3352800"/>
                <a:gd name="connsiteY1" fmla="*/ 425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2002631 h 2002631"/>
                <a:gd name="connsiteX1" fmla="*/ 2875865 w 3352800"/>
                <a:gd name="connsiteY1" fmla="*/ 81782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2002901 h 2002901"/>
                <a:gd name="connsiteX1" fmla="*/ 2836585 w 3352800"/>
                <a:gd name="connsiteY1" fmla="*/ 0 h 2002901"/>
                <a:gd name="connsiteX2" fmla="*/ 3352800 w 3352800"/>
                <a:gd name="connsiteY2" fmla="*/ 270 h 2002901"/>
                <a:gd name="connsiteX3" fmla="*/ 3352800 w 3352800"/>
                <a:gd name="connsiteY3" fmla="*/ 2002901 h 2002901"/>
                <a:gd name="connsiteX4" fmla="*/ 0 w 3352800"/>
                <a:gd name="connsiteY4" fmla="*/ 2002901 h 2002901"/>
                <a:gd name="connsiteX0" fmla="*/ 0 w 3352800"/>
                <a:gd name="connsiteY0" fmla="*/ 2002631 h 2002631"/>
                <a:gd name="connsiteX1" fmla="*/ 754045 w 3352800"/>
                <a:gd name="connsiteY1" fmla="*/ 1468326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534305 h 534305"/>
                <a:gd name="connsiteX1" fmla="*/ 754045 w 3352800"/>
                <a:gd name="connsiteY1" fmla="*/ 0 h 534305"/>
                <a:gd name="connsiteX2" fmla="*/ 3352800 w 3352800"/>
                <a:gd name="connsiteY2" fmla="*/ 7687 h 534305"/>
                <a:gd name="connsiteX3" fmla="*/ 3352800 w 3352800"/>
                <a:gd name="connsiteY3" fmla="*/ 534305 h 534305"/>
                <a:gd name="connsiteX4" fmla="*/ 0 w 3352800"/>
                <a:gd name="connsiteY4" fmla="*/ 534305 h 534305"/>
                <a:gd name="connsiteX0" fmla="*/ 0 w 3352800"/>
                <a:gd name="connsiteY0" fmla="*/ 534305 h 534305"/>
                <a:gd name="connsiteX1" fmla="*/ 754045 w 3352800"/>
                <a:gd name="connsiteY1" fmla="*/ 0 h 534305"/>
                <a:gd name="connsiteX2" fmla="*/ 3352800 w 3352800"/>
                <a:gd name="connsiteY2" fmla="*/ 7687 h 534305"/>
                <a:gd name="connsiteX3" fmla="*/ 3352800 w 3352800"/>
                <a:gd name="connsiteY3" fmla="*/ 534305 h 534305"/>
                <a:gd name="connsiteX4" fmla="*/ 0 w 3352800"/>
                <a:gd name="connsiteY4" fmla="*/ 534305 h 534305"/>
                <a:gd name="connsiteX0" fmla="*/ 0 w 3352800"/>
                <a:gd name="connsiteY0" fmla="*/ 526618 h 526618"/>
                <a:gd name="connsiteX1" fmla="*/ 980611 w 3352800"/>
                <a:gd name="connsiteY1" fmla="*/ 93681 h 526618"/>
                <a:gd name="connsiteX2" fmla="*/ 3352800 w 3352800"/>
                <a:gd name="connsiteY2" fmla="*/ 0 h 526618"/>
                <a:gd name="connsiteX3" fmla="*/ 3352800 w 3352800"/>
                <a:gd name="connsiteY3" fmla="*/ 526618 h 526618"/>
                <a:gd name="connsiteX4" fmla="*/ 0 w 3352800"/>
                <a:gd name="connsiteY4" fmla="*/ 526618 h 526618"/>
                <a:gd name="connsiteX0" fmla="*/ 0 w 3352800"/>
                <a:gd name="connsiteY0" fmla="*/ 526888 h 526888"/>
                <a:gd name="connsiteX1" fmla="*/ 744735 w 3352800"/>
                <a:gd name="connsiteY1" fmla="*/ 0 h 526888"/>
                <a:gd name="connsiteX2" fmla="*/ 3352800 w 3352800"/>
                <a:gd name="connsiteY2" fmla="*/ 270 h 526888"/>
                <a:gd name="connsiteX3" fmla="*/ 3352800 w 3352800"/>
                <a:gd name="connsiteY3" fmla="*/ 526888 h 526888"/>
                <a:gd name="connsiteX4" fmla="*/ 0 w 3352800"/>
                <a:gd name="connsiteY4" fmla="*/ 526888 h 526888"/>
                <a:gd name="connsiteX0" fmla="*/ 0 w 3352800"/>
                <a:gd name="connsiteY0" fmla="*/ 526618 h 526618"/>
                <a:gd name="connsiteX1" fmla="*/ 811948 w 3352800"/>
                <a:gd name="connsiteY1" fmla="*/ 60921 h 526618"/>
                <a:gd name="connsiteX2" fmla="*/ 3352800 w 3352800"/>
                <a:gd name="connsiteY2" fmla="*/ 0 h 526618"/>
                <a:gd name="connsiteX3" fmla="*/ 3352800 w 3352800"/>
                <a:gd name="connsiteY3" fmla="*/ 526618 h 526618"/>
                <a:gd name="connsiteX4" fmla="*/ 0 w 3352800"/>
                <a:gd name="connsiteY4" fmla="*/ 526618 h 526618"/>
                <a:gd name="connsiteX0" fmla="*/ 0 w 3352800"/>
                <a:gd name="connsiteY0" fmla="*/ 527584 h 527584"/>
                <a:gd name="connsiteX1" fmla="*/ 751718 w 3352800"/>
                <a:gd name="connsiteY1" fmla="*/ 0 h 527584"/>
                <a:gd name="connsiteX2" fmla="*/ 3352800 w 3352800"/>
                <a:gd name="connsiteY2" fmla="*/ 966 h 527584"/>
                <a:gd name="connsiteX3" fmla="*/ 3352800 w 3352800"/>
                <a:gd name="connsiteY3" fmla="*/ 527584 h 527584"/>
                <a:gd name="connsiteX4" fmla="*/ 0 w 3352800"/>
                <a:gd name="connsiteY4" fmla="*/ 527584 h 527584"/>
                <a:gd name="connsiteX0" fmla="*/ 0 w 3352800"/>
                <a:gd name="connsiteY0" fmla="*/ 527584 h 527584"/>
                <a:gd name="connsiteX1" fmla="*/ 751718 w 3352800"/>
                <a:gd name="connsiteY1" fmla="*/ 0 h 527584"/>
                <a:gd name="connsiteX2" fmla="*/ 3241069 w 3352800"/>
                <a:gd name="connsiteY2" fmla="*/ 94144 h 527584"/>
                <a:gd name="connsiteX3" fmla="*/ 3352800 w 3352800"/>
                <a:gd name="connsiteY3" fmla="*/ 527584 h 527584"/>
                <a:gd name="connsiteX4" fmla="*/ 0 w 3352800"/>
                <a:gd name="connsiteY4" fmla="*/ 527584 h 527584"/>
                <a:gd name="connsiteX0" fmla="*/ 0 w 3352800"/>
                <a:gd name="connsiteY0" fmla="*/ 527584 h 527584"/>
                <a:gd name="connsiteX1" fmla="*/ 751718 w 3352800"/>
                <a:gd name="connsiteY1" fmla="*/ 0 h 527584"/>
                <a:gd name="connsiteX2" fmla="*/ 3352800 w 3352800"/>
                <a:gd name="connsiteY2" fmla="*/ 271 h 527584"/>
                <a:gd name="connsiteX3" fmla="*/ 3352800 w 3352800"/>
                <a:gd name="connsiteY3" fmla="*/ 527584 h 527584"/>
                <a:gd name="connsiteX4" fmla="*/ 0 w 3352800"/>
                <a:gd name="connsiteY4" fmla="*/ 527584 h 527584"/>
                <a:gd name="connsiteX0" fmla="*/ 0 w 3352800"/>
                <a:gd name="connsiteY0" fmla="*/ 527313 h 527313"/>
                <a:gd name="connsiteX1" fmla="*/ 900984 w 3352800"/>
                <a:gd name="connsiteY1" fmla="*/ 97774 h 527313"/>
                <a:gd name="connsiteX2" fmla="*/ 3352800 w 3352800"/>
                <a:gd name="connsiteY2" fmla="*/ 0 h 527313"/>
                <a:gd name="connsiteX3" fmla="*/ 3352800 w 3352800"/>
                <a:gd name="connsiteY3" fmla="*/ 527313 h 527313"/>
                <a:gd name="connsiteX4" fmla="*/ 0 w 3352800"/>
                <a:gd name="connsiteY4" fmla="*/ 527313 h 527313"/>
                <a:gd name="connsiteX0" fmla="*/ 0 w 3352800"/>
                <a:gd name="connsiteY0" fmla="*/ 527584 h 527584"/>
                <a:gd name="connsiteX1" fmla="*/ 748227 w 3352800"/>
                <a:gd name="connsiteY1" fmla="*/ 0 h 527584"/>
                <a:gd name="connsiteX2" fmla="*/ 3352800 w 3352800"/>
                <a:gd name="connsiteY2" fmla="*/ 271 h 527584"/>
                <a:gd name="connsiteX3" fmla="*/ 3352800 w 3352800"/>
                <a:gd name="connsiteY3" fmla="*/ 527584 h 527584"/>
                <a:gd name="connsiteX4" fmla="*/ 0 w 3352800"/>
                <a:gd name="connsiteY4" fmla="*/ 527584 h 527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0" h="527584">
                  <a:moveTo>
                    <a:pt x="0" y="527584"/>
                  </a:moveTo>
                  <a:lnTo>
                    <a:pt x="748227" y="0"/>
                  </a:lnTo>
                  <a:lnTo>
                    <a:pt x="3352800" y="271"/>
                  </a:lnTo>
                  <a:lnTo>
                    <a:pt x="3352800" y="527584"/>
                  </a:lnTo>
                  <a:lnTo>
                    <a:pt x="0" y="527584"/>
                  </a:lnTo>
                  <a:close/>
                </a:path>
              </a:pathLst>
            </a:custGeom>
            <a:solidFill>
              <a:srgbClr val="0070C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600200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38928" y="6324600"/>
            <a:ext cx="9570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15A59D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A47B9FD5-64B3-4494-B490-C17C8C163C89}" type="datetime1">
              <a:rPr lang="en-US" smtClean="0"/>
              <a:t>1/20/23</a:t>
            </a:fld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019800" y="6512749"/>
            <a:ext cx="2895600" cy="3004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bg1"/>
                </a:solidFill>
              </a:rPr>
              <a:t>© 2023, KPI Ahli Chartered Accountants</a:t>
            </a: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99060" y="6538912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</a:rPr>
              <a:t>Strictly Private &amp; Confidential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747202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1080" y="6400800"/>
            <a:ext cx="426720" cy="426720"/>
          </a:xfrm>
          <a:prstGeom prst="ellipse">
            <a:avLst/>
          </a:prstGeom>
          <a:ln w="19050">
            <a:solidFill>
              <a:schemeClr val="bg1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4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u="heavy" kern="1200" cap="all" baseline="0">
          <a:solidFill>
            <a:srgbClr val="0070C0"/>
          </a:solidFill>
          <a:uFill>
            <a:solidFill>
              <a:srgbClr val="00B0F0"/>
            </a:solidFill>
          </a:u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rgbClr val="00B0F0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rgbClr val="00B0F0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rgbClr val="00B0F0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rgbClr val="00B0F0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-2382" y="6356350"/>
            <a:ext cx="9146382" cy="533400"/>
            <a:chOff x="-2382" y="6095999"/>
            <a:chExt cx="9146382" cy="762002"/>
          </a:xfrm>
        </p:grpSpPr>
        <p:sp>
          <p:nvSpPr>
            <p:cNvPr id="23" name="Freeform 22"/>
            <p:cNvSpPr/>
            <p:nvPr/>
          </p:nvSpPr>
          <p:spPr>
            <a:xfrm>
              <a:off x="-2382" y="6095999"/>
              <a:ext cx="3574257" cy="762001"/>
            </a:xfrm>
            <a:custGeom>
              <a:avLst/>
              <a:gdLst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3571875 w 3571875"/>
                <a:gd name="connsiteY2" fmla="*/ 4210050 h 4210050"/>
                <a:gd name="connsiteX3" fmla="*/ 0 w 3571875"/>
                <a:gd name="connsiteY3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28825 w 3571875"/>
                <a:gd name="connsiteY2" fmla="*/ 2388394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28825 w 3571875"/>
                <a:gd name="connsiteY2" fmla="*/ 2205038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28825 w 3571875"/>
                <a:gd name="connsiteY2" fmla="*/ 2393157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28825 w 3571875"/>
                <a:gd name="connsiteY2" fmla="*/ 2393157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28825 w 3571875"/>
                <a:gd name="connsiteY2" fmla="*/ 2281238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28825 w 3571875"/>
                <a:gd name="connsiteY2" fmla="*/ 2393157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28825 w 3571875"/>
                <a:gd name="connsiteY2" fmla="*/ 2393157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76450 w 3571875"/>
                <a:gd name="connsiteY2" fmla="*/ 2274094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245519 w 3571875"/>
                <a:gd name="connsiteY2" fmla="*/ 2405063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38350 w 3571875"/>
                <a:gd name="connsiteY2" fmla="*/ 2405063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2433637 h 2433637"/>
                <a:gd name="connsiteX1" fmla="*/ 257175 w 3571875"/>
                <a:gd name="connsiteY1" fmla="*/ 0 h 2433637"/>
                <a:gd name="connsiteX2" fmla="*/ 2038350 w 3571875"/>
                <a:gd name="connsiteY2" fmla="*/ 628650 h 2433637"/>
                <a:gd name="connsiteX3" fmla="*/ 3571875 w 3571875"/>
                <a:gd name="connsiteY3" fmla="*/ 2433637 h 2433637"/>
                <a:gd name="connsiteX4" fmla="*/ 0 w 3571875"/>
                <a:gd name="connsiteY4" fmla="*/ 2433637 h 2433637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2040732 w 3574257"/>
                <a:gd name="connsiteY2" fmla="*/ 2381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1924051 w 3574257"/>
                <a:gd name="connsiteY2" fmla="*/ 307181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9749 h 1809749"/>
                <a:gd name="connsiteX1" fmla="*/ 0 w 3574257"/>
                <a:gd name="connsiteY1" fmla="*/ 2381 h 1809749"/>
                <a:gd name="connsiteX2" fmla="*/ 2038351 w 3574257"/>
                <a:gd name="connsiteY2" fmla="*/ 0 h 1809749"/>
                <a:gd name="connsiteX3" fmla="*/ 3574257 w 3574257"/>
                <a:gd name="connsiteY3" fmla="*/ 1809749 h 1809749"/>
                <a:gd name="connsiteX4" fmla="*/ 2382 w 3574257"/>
                <a:gd name="connsiteY4" fmla="*/ 1809749 h 1809749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1640682 w 3574257"/>
                <a:gd name="connsiteY2" fmla="*/ 450057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9749 h 1809749"/>
                <a:gd name="connsiteX1" fmla="*/ 0 w 3574257"/>
                <a:gd name="connsiteY1" fmla="*/ 2381 h 1809749"/>
                <a:gd name="connsiteX2" fmla="*/ 2038351 w 3574257"/>
                <a:gd name="connsiteY2" fmla="*/ 0 h 1809749"/>
                <a:gd name="connsiteX3" fmla="*/ 3574257 w 3574257"/>
                <a:gd name="connsiteY3" fmla="*/ 1809749 h 1809749"/>
                <a:gd name="connsiteX4" fmla="*/ 2382 w 3574257"/>
                <a:gd name="connsiteY4" fmla="*/ 1809749 h 1809749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1657351 w 3574257"/>
                <a:gd name="connsiteY2" fmla="*/ 230982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2040732 w 3574257"/>
                <a:gd name="connsiteY2" fmla="*/ 2382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1774032 w 3574257"/>
                <a:gd name="connsiteY2" fmla="*/ 161925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1969294 w 3574257"/>
                <a:gd name="connsiteY2" fmla="*/ 21432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1819275 w 3574257"/>
                <a:gd name="connsiteY2" fmla="*/ 200026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2045494 w 3574257"/>
                <a:gd name="connsiteY2" fmla="*/ 1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4257" h="1807368">
                  <a:moveTo>
                    <a:pt x="2382" y="1807368"/>
                  </a:moveTo>
                  <a:lnTo>
                    <a:pt x="0" y="0"/>
                  </a:lnTo>
                  <a:lnTo>
                    <a:pt x="2045494" y="1"/>
                  </a:lnTo>
                  <a:lnTo>
                    <a:pt x="3574257" y="1807368"/>
                  </a:lnTo>
                  <a:lnTo>
                    <a:pt x="2382" y="1807368"/>
                  </a:ln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-2380" y="6096000"/>
              <a:ext cx="9146380" cy="762001"/>
            </a:xfrm>
            <a:custGeom>
              <a:avLst/>
              <a:gdLst>
                <a:gd name="connsiteX0" fmla="*/ 0 w 3350419"/>
                <a:gd name="connsiteY0" fmla="*/ 2081213 h 2083594"/>
                <a:gd name="connsiteX1" fmla="*/ 3031331 w 3350419"/>
                <a:gd name="connsiteY1" fmla="*/ 0 h 2083594"/>
                <a:gd name="connsiteX2" fmla="*/ 3350419 w 3350419"/>
                <a:gd name="connsiteY2" fmla="*/ 80963 h 2083594"/>
                <a:gd name="connsiteX3" fmla="*/ 3350419 w 3350419"/>
                <a:gd name="connsiteY3" fmla="*/ 2083594 h 2083594"/>
                <a:gd name="connsiteX4" fmla="*/ 0 w 3350419"/>
                <a:gd name="connsiteY4" fmla="*/ 2081213 h 2083594"/>
                <a:gd name="connsiteX0" fmla="*/ 0 w 3112294"/>
                <a:gd name="connsiteY0" fmla="*/ 2019301 h 2083594"/>
                <a:gd name="connsiteX1" fmla="*/ 2793206 w 3112294"/>
                <a:gd name="connsiteY1" fmla="*/ 0 h 2083594"/>
                <a:gd name="connsiteX2" fmla="*/ 3112294 w 3112294"/>
                <a:gd name="connsiteY2" fmla="*/ 80963 h 2083594"/>
                <a:gd name="connsiteX3" fmla="*/ 3112294 w 3112294"/>
                <a:gd name="connsiteY3" fmla="*/ 2083594 h 2083594"/>
                <a:gd name="connsiteX4" fmla="*/ 0 w 3112294"/>
                <a:gd name="connsiteY4" fmla="*/ 2019301 h 2083594"/>
                <a:gd name="connsiteX0" fmla="*/ 0 w 3345656"/>
                <a:gd name="connsiteY0" fmla="*/ 2097882 h 2097882"/>
                <a:gd name="connsiteX1" fmla="*/ 3026568 w 3345656"/>
                <a:gd name="connsiteY1" fmla="*/ 0 h 2097882"/>
                <a:gd name="connsiteX2" fmla="*/ 3345656 w 3345656"/>
                <a:gd name="connsiteY2" fmla="*/ 80963 h 2097882"/>
                <a:gd name="connsiteX3" fmla="*/ 3345656 w 3345656"/>
                <a:gd name="connsiteY3" fmla="*/ 2083594 h 2097882"/>
                <a:gd name="connsiteX4" fmla="*/ 0 w 3345656"/>
                <a:gd name="connsiteY4" fmla="*/ 2097882 h 2097882"/>
                <a:gd name="connsiteX0" fmla="*/ 0 w 2800350"/>
                <a:gd name="connsiteY0" fmla="*/ 1935957 h 2083594"/>
                <a:gd name="connsiteX1" fmla="*/ 2481262 w 2800350"/>
                <a:gd name="connsiteY1" fmla="*/ 0 h 2083594"/>
                <a:gd name="connsiteX2" fmla="*/ 2800350 w 2800350"/>
                <a:gd name="connsiteY2" fmla="*/ 80963 h 2083594"/>
                <a:gd name="connsiteX3" fmla="*/ 2800350 w 2800350"/>
                <a:gd name="connsiteY3" fmla="*/ 2083594 h 2083594"/>
                <a:gd name="connsiteX4" fmla="*/ 0 w 2800350"/>
                <a:gd name="connsiteY4" fmla="*/ 1935957 h 2083594"/>
                <a:gd name="connsiteX0" fmla="*/ 0 w 3352800"/>
                <a:gd name="connsiteY0" fmla="*/ 2083594 h 2083594"/>
                <a:gd name="connsiteX1" fmla="*/ 3033712 w 3352800"/>
                <a:gd name="connsiteY1" fmla="*/ 0 h 2083594"/>
                <a:gd name="connsiteX2" fmla="*/ 3352800 w 3352800"/>
                <a:gd name="connsiteY2" fmla="*/ 80963 h 2083594"/>
                <a:gd name="connsiteX3" fmla="*/ 3352800 w 3352800"/>
                <a:gd name="connsiteY3" fmla="*/ 2083594 h 2083594"/>
                <a:gd name="connsiteX4" fmla="*/ 0 w 3352800"/>
                <a:gd name="connsiteY4" fmla="*/ 2083594 h 2083594"/>
                <a:gd name="connsiteX0" fmla="*/ 0 w 3352800"/>
                <a:gd name="connsiteY0" fmla="*/ 2002631 h 2002631"/>
                <a:gd name="connsiteX1" fmla="*/ 3033712 w 3352800"/>
                <a:gd name="connsiteY1" fmla="*/ 157162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2002631 h 2002631"/>
                <a:gd name="connsiteX1" fmla="*/ 2988469 w 3352800"/>
                <a:gd name="connsiteY1" fmla="*/ 59530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2002631 h 2002631"/>
                <a:gd name="connsiteX1" fmla="*/ 2833966 w 3352800"/>
                <a:gd name="connsiteY1" fmla="*/ 425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2002631 h 2002631"/>
                <a:gd name="connsiteX1" fmla="*/ 2845314 w 3352800"/>
                <a:gd name="connsiteY1" fmla="*/ 12246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2002631 h 2002631"/>
                <a:gd name="connsiteX1" fmla="*/ 2834839 w 3352800"/>
                <a:gd name="connsiteY1" fmla="*/ 425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2002631 h 2002631"/>
                <a:gd name="connsiteX1" fmla="*/ 2875865 w 3352800"/>
                <a:gd name="connsiteY1" fmla="*/ 81782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2002901 h 2002901"/>
                <a:gd name="connsiteX1" fmla="*/ 2836585 w 3352800"/>
                <a:gd name="connsiteY1" fmla="*/ 0 h 2002901"/>
                <a:gd name="connsiteX2" fmla="*/ 3352800 w 3352800"/>
                <a:gd name="connsiteY2" fmla="*/ 270 h 2002901"/>
                <a:gd name="connsiteX3" fmla="*/ 3352800 w 3352800"/>
                <a:gd name="connsiteY3" fmla="*/ 2002901 h 2002901"/>
                <a:gd name="connsiteX4" fmla="*/ 0 w 3352800"/>
                <a:gd name="connsiteY4" fmla="*/ 2002901 h 2002901"/>
                <a:gd name="connsiteX0" fmla="*/ 0 w 3352800"/>
                <a:gd name="connsiteY0" fmla="*/ 2002631 h 2002631"/>
                <a:gd name="connsiteX1" fmla="*/ 754045 w 3352800"/>
                <a:gd name="connsiteY1" fmla="*/ 1468326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534305 h 534305"/>
                <a:gd name="connsiteX1" fmla="*/ 754045 w 3352800"/>
                <a:gd name="connsiteY1" fmla="*/ 0 h 534305"/>
                <a:gd name="connsiteX2" fmla="*/ 3352800 w 3352800"/>
                <a:gd name="connsiteY2" fmla="*/ 7687 h 534305"/>
                <a:gd name="connsiteX3" fmla="*/ 3352800 w 3352800"/>
                <a:gd name="connsiteY3" fmla="*/ 534305 h 534305"/>
                <a:gd name="connsiteX4" fmla="*/ 0 w 3352800"/>
                <a:gd name="connsiteY4" fmla="*/ 534305 h 534305"/>
                <a:gd name="connsiteX0" fmla="*/ 0 w 3352800"/>
                <a:gd name="connsiteY0" fmla="*/ 534305 h 534305"/>
                <a:gd name="connsiteX1" fmla="*/ 754045 w 3352800"/>
                <a:gd name="connsiteY1" fmla="*/ 0 h 534305"/>
                <a:gd name="connsiteX2" fmla="*/ 3352800 w 3352800"/>
                <a:gd name="connsiteY2" fmla="*/ 7687 h 534305"/>
                <a:gd name="connsiteX3" fmla="*/ 3352800 w 3352800"/>
                <a:gd name="connsiteY3" fmla="*/ 534305 h 534305"/>
                <a:gd name="connsiteX4" fmla="*/ 0 w 3352800"/>
                <a:gd name="connsiteY4" fmla="*/ 534305 h 534305"/>
                <a:gd name="connsiteX0" fmla="*/ 0 w 3352800"/>
                <a:gd name="connsiteY0" fmla="*/ 526618 h 526618"/>
                <a:gd name="connsiteX1" fmla="*/ 980611 w 3352800"/>
                <a:gd name="connsiteY1" fmla="*/ 93681 h 526618"/>
                <a:gd name="connsiteX2" fmla="*/ 3352800 w 3352800"/>
                <a:gd name="connsiteY2" fmla="*/ 0 h 526618"/>
                <a:gd name="connsiteX3" fmla="*/ 3352800 w 3352800"/>
                <a:gd name="connsiteY3" fmla="*/ 526618 h 526618"/>
                <a:gd name="connsiteX4" fmla="*/ 0 w 3352800"/>
                <a:gd name="connsiteY4" fmla="*/ 526618 h 526618"/>
                <a:gd name="connsiteX0" fmla="*/ 0 w 3352800"/>
                <a:gd name="connsiteY0" fmla="*/ 526888 h 526888"/>
                <a:gd name="connsiteX1" fmla="*/ 744735 w 3352800"/>
                <a:gd name="connsiteY1" fmla="*/ 0 h 526888"/>
                <a:gd name="connsiteX2" fmla="*/ 3352800 w 3352800"/>
                <a:gd name="connsiteY2" fmla="*/ 270 h 526888"/>
                <a:gd name="connsiteX3" fmla="*/ 3352800 w 3352800"/>
                <a:gd name="connsiteY3" fmla="*/ 526888 h 526888"/>
                <a:gd name="connsiteX4" fmla="*/ 0 w 3352800"/>
                <a:gd name="connsiteY4" fmla="*/ 526888 h 526888"/>
                <a:gd name="connsiteX0" fmla="*/ 0 w 3352800"/>
                <a:gd name="connsiteY0" fmla="*/ 526618 h 526618"/>
                <a:gd name="connsiteX1" fmla="*/ 811948 w 3352800"/>
                <a:gd name="connsiteY1" fmla="*/ 60921 h 526618"/>
                <a:gd name="connsiteX2" fmla="*/ 3352800 w 3352800"/>
                <a:gd name="connsiteY2" fmla="*/ 0 h 526618"/>
                <a:gd name="connsiteX3" fmla="*/ 3352800 w 3352800"/>
                <a:gd name="connsiteY3" fmla="*/ 526618 h 526618"/>
                <a:gd name="connsiteX4" fmla="*/ 0 w 3352800"/>
                <a:gd name="connsiteY4" fmla="*/ 526618 h 526618"/>
                <a:gd name="connsiteX0" fmla="*/ 0 w 3352800"/>
                <a:gd name="connsiteY0" fmla="*/ 527584 h 527584"/>
                <a:gd name="connsiteX1" fmla="*/ 751718 w 3352800"/>
                <a:gd name="connsiteY1" fmla="*/ 0 h 527584"/>
                <a:gd name="connsiteX2" fmla="*/ 3352800 w 3352800"/>
                <a:gd name="connsiteY2" fmla="*/ 966 h 527584"/>
                <a:gd name="connsiteX3" fmla="*/ 3352800 w 3352800"/>
                <a:gd name="connsiteY3" fmla="*/ 527584 h 527584"/>
                <a:gd name="connsiteX4" fmla="*/ 0 w 3352800"/>
                <a:gd name="connsiteY4" fmla="*/ 527584 h 527584"/>
                <a:gd name="connsiteX0" fmla="*/ 0 w 3352800"/>
                <a:gd name="connsiteY0" fmla="*/ 527584 h 527584"/>
                <a:gd name="connsiteX1" fmla="*/ 751718 w 3352800"/>
                <a:gd name="connsiteY1" fmla="*/ 0 h 527584"/>
                <a:gd name="connsiteX2" fmla="*/ 3241069 w 3352800"/>
                <a:gd name="connsiteY2" fmla="*/ 94144 h 527584"/>
                <a:gd name="connsiteX3" fmla="*/ 3352800 w 3352800"/>
                <a:gd name="connsiteY3" fmla="*/ 527584 h 527584"/>
                <a:gd name="connsiteX4" fmla="*/ 0 w 3352800"/>
                <a:gd name="connsiteY4" fmla="*/ 527584 h 527584"/>
                <a:gd name="connsiteX0" fmla="*/ 0 w 3352800"/>
                <a:gd name="connsiteY0" fmla="*/ 527584 h 527584"/>
                <a:gd name="connsiteX1" fmla="*/ 751718 w 3352800"/>
                <a:gd name="connsiteY1" fmla="*/ 0 h 527584"/>
                <a:gd name="connsiteX2" fmla="*/ 3352800 w 3352800"/>
                <a:gd name="connsiteY2" fmla="*/ 271 h 527584"/>
                <a:gd name="connsiteX3" fmla="*/ 3352800 w 3352800"/>
                <a:gd name="connsiteY3" fmla="*/ 527584 h 527584"/>
                <a:gd name="connsiteX4" fmla="*/ 0 w 3352800"/>
                <a:gd name="connsiteY4" fmla="*/ 527584 h 527584"/>
                <a:gd name="connsiteX0" fmla="*/ 0 w 3352800"/>
                <a:gd name="connsiteY0" fmla="*/ 527313 h 527313"/>
                <a:gd name="connsiteX1" fmla="*/ 900984 w 3352800"/>
                <a:gd name="connsiteY1" fmla="*/ 97774 h 527313"/>
                <a:gd name="connsiteX2" fmla="*/ 3352800 w 3352800"/>
                <a:gd name="connsiteY2" fmla="*/ 0 h 527313"/>
                <a:gd name="connsiteX3" fmla="*/ 3352800 w 3352800"/>
                <a:gd name="connsiteY3" fmla="*/ 527313 h 527313"/>
                <a:gd name="connsiteX4" fmla="*/ 0 w 3352800"/>
                <a:gd name="connsiteY4" fmla="*/ 527313 h 527313"/>
                <a:gd name="connsiteX0" fmla="*/ 0 w 3352800"/>
                <a:gd name="connsiteY0" fmla="*/ 527584 h 527584"/>
                <a:gd name="connsiteX1" fmla="*/ 748227 w 3352800"/>
                <a:gd name="connsiteY1" fmla="*/ 0 h 527584"/>
                <a:gd name="connsiteX2" fmla="*/ 3352800 w 3352800"/>
                <a:gd name="connsiteY2" fmla="*/ 271 h 527584"/>
                <a:gd name="connsiteX3" fmla="*/ 3352800 w 3352800"/>
                <a:gd name="connsiteY3" fmla="*/ 527584 h 527584"/>
                <a:gd name="connsiteX4" fmla="*/ 0 w 3352800"/>
                <a:gd name="connsiteY4" fmla="*/ 527584 h 527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0" h="527584">
                  <a:moveTo>
                    <a:pt x="0" y="527584"/>
                  </a:moveTo>
                  <a:lnTo>
                    <a:pt x="748227" y="0"/>
                  </a:lnTo>
                  <a:lnTo>
                    <a:pt x="3352800" y="271"/>
                  </a:lnTo>
                  <a:lnTo>
                    <a:pt x="3352800" y="527584"/>
                  </a:lnTo>
                  <a:lnTo>
                    <a:pt x="0" y="527584"/>
                  </a:lnTo>
                  <a:close/>
                </a:path>
              </a:pathLst>
            </a:custGeom>
            <a:solidFill>
              <a:srgbClr val="00B0F0">
                <a:alpha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sp>
        <p:nvSpPr>
          <p:cNvPr id="27" name="Footer Placeholder 4"/>
          <p:cNvSpPr txBox="1">
            <a:spLocks/>
          </p:cNvSpPr>
          <p:nvPr userDrawn="1"/>
        </p:nvSpPr>
        <p:spPr>
          <a:xfrm>
            <a:off x="1295400" y="6583680"/>
            <a:ext cx="15240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</a:rPr>
              <a:t>Private &amp; Confidential</a:t>
            </a:r>
          </a:p>
        </p:txBody>
      </p:sp>
      <p:sp>
        <p:nvSpPr>
          <p:cNvPr id="29" name="Footer Placeholder 4"/>
          <p:cNvSpPr txBox="1">
            <a:spLocks/>
          </p:cNvSpPr>
          <p:nvPr userDrawn="1"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>
                  <a:tint val="75000"/>
                </a:srgbClr>
              </a:solidFill>
              <a:latin typeface="Franklin Gothic Book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FD06DAC-D9E0-419A-95CF-DE80A4673375}"/>
              </a:ext>
            </a:extLst>
          </p:cNvPr>
          <p:cNvSpPr txBox="1">
            <a:spLocks/>
          </p:cNvSpPr>
          <p:nvPr userDrawn="1"/>
        </p:nvSpPr>
        <p:spPr>
          <a:xfrm>
            <a:off x="6019800" y="6512749"/>
            <a:ext cx="2895600" cy="3004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bg1"/>
                </a:solidFill>
              </a:rPr>
              <a:t>© 2021, KPI Ahli Chartered Accountants</a:t>
            </a:r>
          </a:p>
        </p:txBody>
      </p:sp>
    </p:spTree>
    <p:extLst>
      <p:ext uri="{BB962C8B-B14F-4D97-AF65-F5344CB8AC3E}">
        <p14:creationId xmlns:p14="http://schemas.microsoft.com/office/powerpoint/2010/main" val="195027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6"/>
          <p:cNvSpPr txBox="1">
            <a:spLocks noChangeArrowheads="1"/>
          </p:cNvSpPr>
          <p:nvPr/>
        </p:nvSpPr>
        <p:spPr bwMode="auto">
          <a:xfrm>
            <a:off x="228600" y="1941999"/>
            <a:ext cx="861060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 i="1">
                <a:solidFill>
                  <a:srgbClr val="15A59D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ctr"/>
            <a:endParaRPr lang="en-GB" altLang="en-US" sz="2700" dirty="0">
              <a:solidFill>
                <a:srgbClr val="0070C0"/>
              </a:solidFill>
            </a:endParaRPr>
          </a:p>
          <a:p>
            <a:pPr algn="ctr"/>
            <a:r>
              <a:rPr lang="en-US" altLang="en-US" sz="2700" dirty="0">
                <a:solidFill>
                  <a:srgbClr val="0070C0"/>
                </a:solidFill>
              </a:rPr>
              <a:t>Corporate Tax in the UAE</a:t>
            </a:r>
          </a:p>
          <a:p>
            <a:pPr algn="ctr"/>
            <a:endParaRPr lang="en-US" altLang="en-US" sz="2700" dirty="0">
              <a:solidFill>
                <a:srgbClr val="0070C0"/>
              </a:solidFill>
            </a:endParaRPr>
          </a:p>
          <a:p>
            <a:pPr algn="ctr"/>
            <a:r>
              <a:rPr lang="en-US" altLang="en-US" sz="2700" dirty="0">
                <a:solidFill>
                  <a:srgbClr val="0070C0"/>
                </a:solidFill>
              </a:rPr>
              <a:t>Let’s begin the groundwork</a:t>
            </a:r>
            <a:endParaRPr lang="en-GB" altLang="en-US" sz="2700" dirty="0">
              <a:solidFill>
                <a:srgbClr val="0070C0"/>
              </a:solidFill>
            </a:endParaRPr>
          </a:p>
          <a:p>
            <a:pPr algn="ctr"/>
            <a:endParaRPr lang="en-GB" altLang="en-US" sz="2700" dirty="0">
              <a:solidFill>
                <a:srgbClr val="0070C0"/>
              </a:solidFill>
            </a:endParaRPr>
          </a:p>
          <a:p>
            <a:pPr algn="r"/>
            <a:r>
              <a:rPr lang="en-GB" altLang="en-US" b="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523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4663FE9-C4D8-41E7-A1BC-C3626C90E62B}"/>
              </a:ext>
            </a:extLst>
          </p:cNvPr>
          <p:cNvSpPr txBox="1"/>
          <p:nvPr/>
        </p:nvSpPr>
        <p:spPr>
          <a:xfrm>
            <a:off x="230840" y="3765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70C0"/>
                </a:solidFill>
                <a:uFill>
                  <a:solidFill>
                    <a:srgbClr val="00B0F0"/>
                  </a:solidFill>
                </a:uFill>
                <a:latin typeface="Calibri" pitchFamily="34" charset="0"/>
                <a:cs typeface="Calibri" pitchFamily="34" charset="0"/>
              </a:rPr>
              <a:t>What You MUST do now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DDD2DB-09F8-47D3-BE34-6CD42480D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bg1"/>
                </a:solidFill>
              </a:rPr>
              <a:pPr/>
              <a:t>10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4A4B0B-1A83-46C2-9E6C-308D407EB7AD}"/>
              </a:ext>
            </a:extLst>
          </p:cNvPr>
          <p:cNvSpPr txBox="1"/>
          <p:nvPr/>
        </p:nvSpPr>
        <p:spPr>
          <a:xfrm>
            <a:off x="2286000" y="1828800"/>
            <a:ext cx="381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710848-F842-F279-5F55-6287E9E8EE51}"/>
              </a:ext>
            </a:extLst>
          </p:cNvPr>
          <p:cNvSpPr txBox="1"/>
          <p:nvPr/>
        </p:nvSpPr>
        <p:spPr>
          <a:xfrm>
            <a:off x="321024" y="924580"/>
            <a:ext cx="826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While we await the Executive Regulations, we suggest taxpayers to start the groundwork for implementation of corporate tax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F24D2D-0D3D-F022-01C7-3EA33F6607E5}"/>
              </a:ext>
            </a:extLst>
          </p:cNvPr>
          <p:cNvSpPr txBox="1"/>
          <p:nvPr/>
        </p:nvSpPr>
        <p:spPr>
          <a:xfrm>
            <a:off x="350520" y="1457980"/>
            <a:ext cx="391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Review the corporate structure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2768B8-A4B5-E1C8-1495-CFDB7F543B46}"/>
              </a:ext>
            </a:extLst>
          </p:cNvPr>
          <p:cNvSpPr txBox="1"/>
          <p:nvPr/>
        </p:nvSpPr>
        <p:spPr>
          <a:xfrm>
            <a:off x="350520" y="1825823"/>
            <a:ext cx="384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Identify and review the Income stream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914652-747E-86B4-AAA7-E515BDB0293E}"/>
              </a:ext>
            </a:extLst>
          </p:cNvPr>
          <p:cNvSpPr txBox="1"/>
          <p:nvPr/>
        </p:nvSpPr>
        <p:spPr>
          <a:xfrm>
            <a:off x="350520" y="2209800"/>
            <a:ext cx="391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Identify and review the expenses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2B2732-BEC1-BD7B-EADC-EDE537EF00FA}"/>
              </a:ext>
            </a:extLst>
          </p:cNvPr>
          <p:cNvSpPr txBox="1"/>
          <p:nvPr/>
        </p:nvSpPr>
        <p:spPr>
          <a:xfrm>
            <a:off x="381000" y="2640449"/>
            <a:ext cx="391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Chapter 9 of the CT law deals with deductions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31EA14-7871-3143-2FEC-B661F8430E7B}"/>
              </a:ext>
            </a:extLst>
          </p:cNvPr>
          <p:cNvSpPr txBox="1"/>
          <p:nvPr/>
        </p:nvSpPr>
        <p:spPr>
          <a:xfrm>
            <a:off x="381000" y="2945249"/>
            <a:ext cx="3916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00" dirty="0"/>
              <a:t>Deductible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7AA1F0-5AD6-F42C-0C93-88113C475215}"/>
              </a:ext>
            </a:extLst>
          </p:cNvPr>
          <p:cNvSpPr txBox="1"/>
          <p:nvPr/>
        </p:nvSpPr>
        <p:spPr>
          <a:xfrm>
            <a:off x="381000" y="3502223"/>
            <a:ext cx="391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00" dirty="0"/>
              <a:t>Non-deductible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693BA1-F637-B818-0BE7-A867EF14C272}"/>
              </a:ext>
            </a:extLst>
          </p:cNvPr>
          <p:cNvSpPr txBox="1"/>
          <p:nvPr/>
        </p:nvSpPr>
        <p:spPr>
          <a:xfrm>
            <a:off x="381000" y="3883223"/>
            <a:ext cx="391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00" dirty="0"/>
              <a:t>With limited allowance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220F27-653E-7F10-ECB0-D6D4606DC1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609" y="5791200"/>
            <a:ext cx="882062" cy="4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8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4663FE9-C4D8-41E7-A1BC-C3626C90E62B}"/>
              </a:ext>
            </a:extLst>
          </p:cNvPr>
          <p:cNvSpPr txBox="1"/>
          <p:nvPr/>
        </p:nvSpPr>
        <p:spPr>
          <a:xfrm>
            <a:off x="230840" y="3765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70C0"/>
                </a:solidFill>
                <a:uFill>
                  <a:solidFill>
                    <a:srgbClr val="00B0F0"/>
                  </a:solidFill>
                </a:uFill>
                <a:latin typeface="Calibri" pitchFamily="34" charset="0"/>
                <a:cs typeface="Calibri" pitchFamily="34" charset="0"/>
              </a:rPr>
              <a:t>What You MUST do now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DDD2DB-09F8-47D3-BE34-6CD42480D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bg1"/>
                </a:solidFill>
              </a:rPr>
              <a:pPr/>
              <a:t>11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4A4B0B-1A83-46C2-9E6C-308D407EB7AD}"/>
              </a:ext>
            </a:extLst>
          </p:cNvPr>
          <p:cNvSpPr txBox="1"/>
          <p:nvPr/>
        </p:nvSpPr>
        <p:spPr>
          <a:xfrm>
            <a:off x="2286000" y="1828800"/>
            <a:ext cx="381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710848-F842-F279-5F55-6287E9E8EE51}"/>
              </a:ext>
            </a:extLst>
          </p:cNvPr>
          <p:cNvSpPr txBox="1"/>
          <p:nvPr/>
        </p:nvSpPr>
        <p:spPr>
          <a:xfrm>
            <a:off x="321024" y="924580"/>
            <a:ext cx="826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While we await the Executive Regulations, we suggest taxpayers to start the groundwork for implementation of corporate tax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F24D2D-0D3D-F022-01C7-3EA33F6607E5}"/>
              </a:ext>
            </a:extLst>
          </p:cNvPr>
          <p:cNvSpPr txBox="1"/>
          <p:nvPr/>
        </p:nvSpPr>
        <p:spPr>
          <a:xfrm>
            <a:off x="350520" y="1457980"/>
            <a:ext cx="391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Review the corporate structure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2768B8-A4B5-E1C8-1495-CFDB7F543B46}"/>
              </a:ext>
            </a:extLst>
          </p:cNvPr>
          <p:cNvSpPr txBox="1"/>
          <p:nvPr/>
        </p:nvSpPr>
        <p:spPr>
          <a:xfrm>
            <a:off x="350520" y="1825823"/>
            <a:ext cx="384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Identify and review the Income stream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914652-747E-86B4-AAA7-E515BDB0293E}"/>
              </a:ext>
            </a:extLst>
          </p:cNvPr>
          <p:cNvSpPr txBox="1"/>
          <p:nvPr/>
        </p:nvSpPr>
        <p:spPr>
          <a:xfrm>
            <a:off x="350520" y="2209800"/>
            <a:ext cx="391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Identify and review the expenses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2B2732-BEC1-BD7B-EADC-EDE537EF00FA}"/>
              </a:ext>
            </a:extLst>
          </p:cNvPr>
          <p:cNvSpPr txBox="1"/>
          <p:nvPr/>
        </p:nvSpPr>
        <p:spPr>
          <a:xfrm>
            <a:off x="381000" y="2640449"/>
            <a:ext cx="391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Chapter 9 of the CT law deals with deductions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31EA14-7871-3143-2FEC-B661F8430E7B}"/>
              </a:ext>
            </a:extLst>
          </p:cNvPr>
          <p:cNvSpPr txBox="1"/>
          <p:nvPr/>
        </p:nvSpPr>
        <p:spPr>
          <a:xfrm>
            <a:off x="381000" y="2945249"/>
            <a:ext cx="3916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00" dirty="0"/>
              <a:t>Deductible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7AA1F0-5AD6-F42C-0C93-88113C475215}"/>
              </a:ext>
            </a:extLst>
          </p:cNvPr>
          <p:cNvSpPr txBox="1"/>
          <p:nvPr/>
        </p:nvSpPr>
        <p:spPr>
          <a:xfrm>
            <a:off x="381000" y="3502223"/>
            <a:ext cx="391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00" dirty="0"/>
              <a:t>Non-deductible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693BA1-F637-B818-0BE7-A867EF14C272}"/>
              </a:ext>
            </a:extLst>
          </p:cNvPr>
          <p:cNvSpPr txBox="1"/>
          <p:nvPr/>
        </p:nvSpPr>
        <p:spPr>
          <a:xfrm>
            <a:off x="381000" y="3883223"/>
            <a:ext cx="391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00" dirty="0"/>
              <a:t>With limited allowance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C637A9-C4F8-6F59-C533-87E9A5F29E23}"/>
              </a:ext>
            </a:extLst>
          </p:cNvPr>
          <p:cNvSpPr/>
          <p:nvPr/>
        </p:nvSpPr>
        <p:spPr>
          <a:xfrm>
            <a:off x="5334000" y="1676400"/>
            <a:ext cx="2895600" cy="12688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Deductibles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2C5175-BA9D-1495-5855-7DF2861CF6E0}"/>
              </a:ext>
            </a:extLst>
          </p:cNvPr>
          <p:cNvSpPr/>
          <p:nvPr/>
        </p:nvSpPr>
        <p:spPr>
          <a:xfrm>
            <a:off x="5562600" y="3200400"/>
            <a:ext cx="25146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Expenditure directly incurred for the purpose of business or generating taxable revenue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784701-7AC4-2263-302A-887AD54676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609" y="5791200"/>
            <a:ext cx="882062" cy="4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5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4663FE9-C4D8-41E7-A1BC-C3626C90E62B}"/>
              </a:ext>
            </a:extLst>
          </p:cNvPr>
          <p:cNvSpPr txBox="1"/>
          <p:nvPr/>
        </p:nvSpPr>
        <p:spPr>
          <a:xfrm>
            <a:off x="230840" y="3765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70C0"/>
                </a:solidFill>
                <a:uFill>
                  <a:solidFill>
                    <a:srgbClr val="00B0F0"/>
                  </a:solidFill>
                </a:uFill>
                <a:latin typeface="Calibri" pitchFamily="34" charset="0"/>
                <a:cs typeface="Calibri" pitchFamily="34" charset="0"/>
              </a:rPr>
              <a:t>What You MUST do now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DDD2DB-09F8-47D3-BE34-6CD42480D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bg1"/>
                </a:solidFill>
              </a:rPr>
              <a:pPr/>
              <a:t>12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4A4B0B-1A83-46C2-9E6C-308D407EB7AD}"/>
              </a:ext>
            </a:extLst>
          </p:cNvPr>
          <p:cNvSpPr txBox="1"/>
          <p:nvPr/>
        </p:nvSpPr>
        <p:spPr>
          <a:xfrm>
            <a:off x="2286000" y="1828800"/>
            <a:ext cx="381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710848-F842-F279-5F55-6287E9E8EE51}"/>
              </a:ext>
            </a:extLst>
          </p:cNvPr>
          <p:cNvSpPr txBox="1"/>
          <p:nvPr/>
        </p:nvSpPr>
        <p:spPr>
          <a:xfrm>
            <a:off x="321024" y="924580"/>
            <a:ext cx="826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While we await the Executive Regulations, we suggest taxpayers to start the groundwork for implementation of corporate tax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F24D2D-0D3D-F022-01C7-3EA33F6607E5}"/>
              </a:ext>
            </a:extLst>
          </p:cNvPr>
          <p:cNvSpPr txBox="1"/>
          <p:nvPr/>
        </p:nvSpPr>
        <p:spPr>
          <a:xfrm>
            <a:off x="350520" y="1457980"/>
            <a:ext cx="391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Review the corporate structure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2768B8-A4B5-E1C8-1495-CFDB7F543B46}"/>
              </a:ext>
            </a:extLst>
          </p:cNvPr>
          <p:cNvSpPr txBox="1"/>
          <p:nvPr/>
        </p:nvSpPr>
        <p:spPr>
          <a:xfrm>
            <a:off x="350520" y="1825823"/>
            <a:ext cx="384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Identify and review the Income stream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914652-747E-86B4-AAA7-E515BDB0293E}"/>
              </a:ext>
            </a:extLst>
          </p:cNvPr>
          <p:cNvSpPr txBox="1"/>
          <p:nvPr/>
        </p:nvSpPr>
        <p:spPr>
          <a:xfrm>
            <a:off x="350520" y="2209800"/>
            <a:ext cx="391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Identify and review the expenses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2B2732-BEC1-BD7B-EADC-EDE537EF00FA}"/>
              </a:ext>
            </a:extLst>
          </p:cNvPr>
          <p:cNvSpPr txBox="1"/>
          <p:nvPr/>
        </p:nvSpPr>
        <p:spPr>
          <a:xfrm>
            <a:off x="381000" y="2640449"/>
            <a:ext cx="391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Chapter 9 of the CT law deals with deductions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31EA14-7871-3143-2FEC-B661F8430E7B}"/>
              </a:ext>
            </a:extLst>
          </p:cNvPr>
          <p:cNvSpPr txBox="1"/>
          <p:nvPr/>
        </p:nvSpPr>
        <p:spPr>
          <a:xfrm>
            <a:off x="381000" y="2945249"/>
            <a:ext cx="3916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00" dirty="0"/>
              <a:t>Deductible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7AA1F0-5AD6-F42C-0C93-88113C475215}"/>
              </a:ext>
            </a:extLst>
          </p:cNvPr>
          <p:cNvSpPr txBox="1"/>
          <p:nvPr/>
        </p:nvSpPr>
        <p:spPr>
          <a:xfrm>
            <a:off x="381000" y="3502223"/>
            <a:ext cx="391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00" dirty="0"/>
              <a:t>Non-deductible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693BA1-F637-B818-0BE7-A867EF14C272}"/>
              </a:ext>
            </a:extLst>
          </p:cNvPr>
          <p:cNvSpPr txBox="1"/>
          <p:nvPr/>
        </p:nvSpPr>
        <p:spPr>
          <a:xfrm>
            <a:off x="381000" y="3883223"/>
            <a:ext cx="391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00" dirty="0"/>
              <a:t>With limited allowance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C637A9-C4F8-6F59-C533-87E9A5F29E23}"/>
              </a:ext>
            </a:extLst>
          </p:cNvPr>
          <p:cNvSpPr/>
          <p:nvPr/>
        </p:nvSpPr>
        <p:spPr>
          <a:xfrm>
            <a:off x="5334000" y="1676400"/>
            <a:ext cx="2895600" cy="12688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Non-deductibles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2C5175-BA9D-1495-5855-7DF2861CF6E0}"/>
              </a:ext>
            </a:extLst>
          </p:cNvPr>
          <p:cNvSpPr/>
          <p:nvPr/>
        </p:nvSpPr>
        <p:spPr>
          <a:xfrm>
            <a:off x="5105400" y="3200399"/>
            <a:ext cx="3431240" cy="28905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Non-business or Personal nature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Fines and penalties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Bribes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Dividends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WHT (non allowed portion)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Donations to non-qualifying public benefit 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Expenditure incurred on earning exempt income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13E547-DDDF-6369-BD93-03A0DD3B38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84" y="5860165"/>
            <a:ext cx="882062" cy="4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7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4663FE9-C4D8-41E7-A1BC-C3626C90E62B}"/>
              </a:ext>
            </a:extLst>
          </p:cNvPr>
          <p:cNvSpPr txBox="1"/>
          <p:nvPr/>
        </p:nvSpPr>
        <p:spPr>
          <a:xfrm>
            <a:off x="230840" y="3765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70C0"/>
                </a:solidFill>
                <a:uFill>
                  <a:solidFill>
                    <a:srgbClr val="00B0F0"/>
                  </a:solidFill>
                </a:uFill>
                <a:latin typeface="Calibri" pitchFamily="34" charset="0"/>
                <a:cs typeface="Calibri" pitchFamily="34" charset="0"/>
              </a:rPr>
              <a:t>What You MUST do now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DDD2DB-09F8-47D3-BE34-6CD42480D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bg1"/>
                </a:solidFill>
              </a:rPr>
              <a:pPr/>
              <a:t>13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4A4B0B-1A83-46C2-9E6C-308D407EB7AD}"/>
              </a:ext>
            </a:extLst>
          </p:cNvPr>
          <p:cNvSpPr txBox="1"/>
          <p:nvPr/>
        </p:nvSpPr>
        <p:spPr>
          <a:xfrm>
            <a:off x="2286000" y="1828800"/>
            <a:ext cx="381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710848-F842-F279-5F55-6287E9E8EE51}"/>
              </a:ext>
            </a:extLst>
          </p:cNvPr>
          <p:cNvSpPr txBox="1"/>
          <p:nvPr/>
        </p:nvSpPr>
        <p:spPr>
          <a:xfrm>
            <a:off x="321024" y="924580"/>
            <a:ext cx="826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While we await the Executive Regulations, we suggest taxpayers to start the groundwork for implementation of corporate tax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F24D2D-0D3D-F022-01C7-3EA33F6607E5}"/>
              </a:ext>
            </a:extLst>
          </p:cNvPr>
          <p:cNvSpPr txBox="1"/>
          <p:nvPr/>
        </p:nvSpPr>
        <p:spPr>
          <a:xfrm>
            <a:off x="350520" y="1457980"/>
            <a:ext cx="391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Review the corporate structure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2768B8-A4B5-E1C8-1495-CFDB7F543B46}"/>
              </a:ext>
            </a:extLst>
          </p:cNvPr>
          <p:cNvSpPr txBox="1"/>
          <p:nvPr/>
        </p:nvSpPr>
        <p:spPr>
          <a:xfrm>
            <a:off x="350520" y="1825823"/>
            <a:ext cx="384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Identify and review the Income stream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914652-747E-86B4-AAA7-E515BDB0293E}"/>
              </a:ext>
            </a:extLst>
          </p:cNvPr>
          <p:cNvSpPr txBox="1"/>
          <p:nvPr/>
        </p:nvSpPr>
        <p:spPr>
          <a:xfrm>
            <a:off x="350520" y="2209800"/>
            <a:ext cx="391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Identify and review the expenses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2B2732-BEC1-BD7B-EADC-EDE537EF00FA}"/>
              </a:ext>
            </a:extLst>
          </p:cNvPr>
          <p:cNvSpPr txBox="1"/>
          <p:nvPr/>
        </p:nvSpPr>
        <p:spPr>
          <a:xfrm>
            <a:off x="381000" y="2640449"/>
            <a:ext cx="391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Chapter 9 of the CT law deals with deductions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31EA14-7871-3143-2FEC-B661F8430E7B}"/>
              </a:ext>
            </a:extLst>
          </p:cNvPr>
          <p:cNvSpPr txBox="1"/>
          <p:nvPr/>
        </p:nvSpPr>
        <p:spPr>
          <a:xfrm>
            <a:off x="381000" y="2945249"/>
            <a:ext cx="3916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00" dirty="0"/>
              <a:t>Deductible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7AA1F0-5AD6-F42C-0C93-88113C475215}"/>
              </a:ext>
            </a:extLst>
          </p:cNvPr>
          <p:cNvSpPr txBox="1"/>
          <p:nvPr/>
        </p:nvSpPr>
        <p:spPr>
          <a:xfrm>
            <a:off x="381000" y="3502223"/>
            <a:ext cx="391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00" dirty="0"/>
              <a:t>Non-deductible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693BA1-F637-B818-0BE7-A867EF14C272}"/>
              </a:ext>
            </a:extLst>
          </p:cNvPr>
          <p:cNvSpPr txBox="1"/>
          <p:nvPr/>
        </p:nvSpPr>
        <p:spPr>
          <a:xfrm>
            <a:off x="381000" y="3883223"/>
            <a:ext cx="391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00" dirty="0"/>
              <a:t>With limited allowance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C637A9-C4F8-6F59-C533-87E9A5F29E23}"/>
              </a:ext>
            </a:extLst>
          </p:cNvPr>
          <p:cNvSpPr/>
          <p:nvPr/>
        </p:nvSpPr>
        <p:spPr>
          <a:xfrm>
            <a:off x="5334000" y="1676400"/>
            <a:ext cx="2895600" cy="12688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With limited allowance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2C5175-BA9D-1495-5855-7DF2861CF6E0}"/>
              </a:ext>
            </a:extLst>
          </p:cNvPr>
          <p:cNvSpPr/>
          <p:nvPr/>
        </p:nvSpPr>
        <p:spPr>
          <a:xfrm>
            <a:off x="5562600" y="3200400"/>
            <a:ext cx="2514600" cy="1429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Interest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Entertainment expense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AC7B15-784C-1C19-8F3A-426811ED42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609" y="5791200"/>
            <a:ext cx="882062" cy="4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2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4663FE9-C4D8-41E7-A1BC-C3626C90E62B}"/>
              </a:ext>
            </a:extLst>
          </p:cNvPr>
          <p:cNvSpPr txBox="1"/>
          <p:nvPr/>
        </p:nvSpPr>
        <p:spPr>
          <a:xfrm>
            <a:off x="230840" y="3765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70C0"/>
                </a:solidFill>
                <a:uFill>
                  <a:solidFill>
                    <a:srgbClr val="00B0F0"/>
                  </a:solidFill>
                </a:uFill>
                <a:latin typeface="Calibri" pitchFamily="34" charset="0"/>
                <a:cs typeface="Calibri" pitchFamily="34" charset="0"/>
              </a:rPr>
              <a:t>What You MUST do now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DDD2DB-09F8-47D3-BE34-6CD42480D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bg1"/>
                </a:solidFill>
              </a:rPr>
              <a:pPr/>
              <a:t>14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4A4B0B-1A83-46C2-9E6C-308D407EB7AD}"/>
              </a:ext>
            </a:extLst>
          </p:cNvPr>
          <p:cNvSpPr txBox="1"/>
          <p:nvPr/>
        </p:nvSpPr>
        <p:spPr>
          <a:xfrm>
            <a:off x="2286000" y="1828800"/>
            <a:ext cx="381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710848-F842-F279-5F55-6287E9E8EE51}"/>
              </a:ext>
            </a:extLst>
          </p:cNvPr>
          <p:cNvSpPr txBox="1"/>
          <p:nvPr/>
        </p:nvSpPr>
        <p:spPr>
          <a:xfrm>
            <a:off x="321024" y="924580"/>
            <a:ext cx="826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While we await the Executive Regulations, we suggest taxpayers to start the groundwork for implementation of corporate tax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F24D2D-0D3D-F022-01C7-3EA33F6607E5}"/>
              </a:ext>
            </a:extLst>
          </p:cNvPr>
          <p:cNvSpPr txBox="1"/>
          <p:nvPr/>
        </p:nvSpPr>
        <p:spPr>
          <a:xfrm>
            <a:off x="350520" y="1457980"/>
            <a:ext cx="826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Review the corporate structure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2768B8-A4B5-E1C8-1495-CFDB7F543B46}"/>
              </a:ext>
            </a:extLst>
          </p:cNvPr>
          <p:cNvSpPr txBox="1"/>
          <p:nvPr/>
        </p:nvSpPr>
        <p:spPr>
          <a:xfrm>
            <a:off x="350520" y="1825823"/>
            <a:ext cx="826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Identify and review the Income stream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914652-747E-86B4-AAA7-E515BDB0293E}"/>
              </a:ext>
            </a:extLst>
          </p:cNvPr>
          <p:cNvSpPr txBox="1"/>
          <p:nvPr/>
        </p:nvSpPr>
        <p:spPr>
          <a:xfrm>
            <a:off x="350520" y="2206823"/>
            <a:ext cx="826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Identify and review the expenses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96B990-50F6-AF81-C911-EFA36CABD0B9}"/>
              </a:ext>
            </a:extLst>
          </p:cNvPr>
          <p:cNvSpPr txBox="1"/>
          <p:nvPr/>
        </p:nvSpPr>
        <p:spPr>
          <a:xfrm>
            <a:off x="350520" y="2587823"/>
            <a:ext cx="384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Relook and update the chart of accounts and accounting system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63588E76-F9DA-7382-ACEE-647DC45EDA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290221"/>
            <a:ext cx="3137813" cy="49391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6AF589-10CC-5640-7497-0B6E6F74E0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24" y="5767706"/>
            <a:ext cx="882062" cy="4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5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4663FE9-C4D8-41E7-A1BC-C3626C90E62B}"/>
              </a:ext>
            </a:extLst>
          </p:cNvPr>
          <p:cNvSpPr txBox="1"/>
          <p:nvPr/>
        </p:nvSpPr>
        <p:spPr>
          <a:xfrm>
            <a:off x="230840" y="3765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70C0"/>
                </a:solidFill>
                <a:uFill>
                  <a:solidFill>
                    <a:srgbClr val="00B0F0"/>
                  </a:solidFill>
                </a:uFill>
                <a:latin typeface="Calibri" pitchFamily="34" charset="0"/>
                <a:cs typeface="Calibri" pitchFamily="34" charset="0"/>
              </a:rPr>
              <a:t>What You MUST do now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DDD2DB-09F8-47D3-BE34-6CD42480D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bg1"/>
                </a:solidFill>
              </a:rPr>
              <a:pPr/>
              <a:t>15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4A4B0B-1A83-46C2-9E6C-308D407EB7AD}"/>
              </a:ext>
            </a:extLst>
          </p:cNvPr>
          <p:cNvSpPr txBox="1"/>
          <p:nvPr/>
        </p:nvSpPr>
        <p:spPr>
          <a:xfrm>
            <a:off x="2286000" y="1828800"/>
            <a:ext cx="381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710848-F842-F279-5F55-6287E9E8EE51}"/>
              </a:ext>
            </a:extLst>
          </p:cNvPr>
          <p:cNvSpPr txBox="1"/>
          <p:nvPr/>
        </p:nvSpPr>
        <p:spPr>
          <a:xfrm>
            <a:off x="321024" y="924580"/>
            <a:ext cx="826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While we await the Executive Regulations, we suggest taxpayers to start the groundwork for implementation of corporate tax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F24D2D-0D3D-F022-01C7-3EA33F6607E5}"/>
              </a:ext>
            </a:extLst>
          </p:cNvPr>
          <p:cNvSpPr txBox="1"/>
          <p:nvPr/>
        </p:nvSpPr>
        <p:spPr>
          <a:xfrm>
            <a:off x="350520" y="1457980"/>
            <a:ext cx="826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Review the corporate structure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2768B8-A4B5-E1C8-1495-CFDB7F543B46}"/>
              </a:ext>
            </a:extLst>
          </p:cNvPr>
          <p:cNvSpPr txBox="1"/>
          <p:nvPr/>
        </p:nvSpPr>
        <p:spPr>
          <a:xfrm>
            <a:off x="350520" y="1825823"/>
            <a:ext cx="826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Identify and review the Income stream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914652-747E-86B4-AAA7-E515BDB0293E}"/>
              </a:ext>
            </a:extLst>
          </p:cNvPr>
          <p:cNvSpPr txBox="1"/>
          <p:nvPr/>
        </p:nvSpPr>
        <p:spPr>
          <a:xfrm>
            <a:off x="350520" y="2206823"/>
            <a:ext cx="826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Identify and review the expenses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96B990-50F6-AF81-C911-EFA36CABD0B9}"/>
              </a:ext>
            </a:extLst>
          </p:cNvPr>
          <p:cNvSpPr txBox="1"/>
          <p:nvPr/>
        </p:nvSpPr>
        <p:spPr>
          <a:xfrm>
            <a:off x="350520" y="2587823"/>
            <a:ext cx="826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Relook and update the chart of accounts and accounting system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9586A9-4A21-36D5-E888-BE6BC2A575E5}"/>
              </a:ext>
            </a:extLst>
          </p:cNvPr>
          <p:cNvSpPr txBox="1"/>
          <p:nvPr/>
        </p:nvSpPr>
        <p:spPr>
          <a:xfrm>
            <a:off x="350520" y="2968823"/>
            <a:ext cx="826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Analyse</a:t>
            </a:r>
            <a:r>
              <a:rPr lang="en-US" sz="1400" dirty="0"/>
              <a:t> the benefits of Group registration </a:t>
            </a:r>
            <a:r>
              <a:rPr lang="en-US" sz="1400" dirty="0" err="1"/>
              <a:t>viz.a.viz</a:t>
            </a:r>
            <a:r>
              <a:rPr lang="en-US" sz="1400" dirty="0"/>
              <a:t>. standalone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F15631C-F5C1-999D-9D11-A60B4E57E3BC}"/>
              </a:ext>
            </a:extLst>
          </p:cNvPr>
          <p:cNvSpPr/>
          <p:nvPr/>
        </p:nvSpPr>
        <p:spPr>
          <a:xfrm>
            <a:off x="5943600" y="2133600"/>
            <a:ext cx="2438400" cy="1018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Tax Group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1480154-E35C-6022-A8C5-BB176C409294}"/>
              </a:ext>
            </a:extLst>
          </p:cNvPr>
          <p:cNvSpPr/>
          <p:nvPr/>
        </p:nvSpPr>
        <p:spPr>
          <a:xfrm>
            <a:off x="5257800" y="3429000"/>
            <a:ext cx="3383280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UAE Parent Company directly or indirectly owns at least 95% in the subs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All companies follow the same FY and GAAP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None should be Exempt of Qualifying FZP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341FF3B-8AE1-4CC6-1835-4E11D6F77C0D}"/>
              </a:ext>
            </a:extLst>
          </p:cNvPr>
          <p:cNvSpPr/>
          <p:nvPr/>
        </p:nvSpPr>
        <p:spPr>
          <a:xfrm>
            <a:off x="960120" y="4114800"/>
            <a:ext cx="3383280" cy="1285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Tax Group will be treated as single Taxable Person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057575-69E4-55B8-302B-FA5FF1D57B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609" y="5791200"/>
            <a:ext cx="882062" cy="4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2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4663FE9-C4D8-41E7-A1BC-C3626C90E62B}"/>
              </a:ext>
            </a:extLst>
          </p:cNvPr>
          <p:cNvSpPr txBox="1"/>
          <p:nvPr/>
        </p:nvSpPr>
        <p:spPr>
          <a:xfrm>
            <a:off x="230840" y="3765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70C0"/>
                </a:solidFill>
                <a:uFill>
                  <a:solidFill>
                    <a:srgbClr val="00B0F0"/>
                  </a:solidFill>
                </a:uFill>
                <a:latin typeface="Calibri" pitchFamily="34" charset="0"/>
                <a:cs typeface="Calibri" pitchFamily="34" charset="0"/>
              </a:rPr>
              <a:t>What You MUST do now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DDD2DB-09F8-47D3-BE34-6CD42480D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bg1"/>
                </a:solidFill>
              </a:rPr>
              <a:pPr/>
              <a:t>16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4A4B0B-1A83-46C2-9E6C-308D407EB7AD}"/>
              </a:ext>
            </a:extLst>
          </p:cNvPr>
          <p:cNvSpPr txBox="1"/>
          <p:nvPr/>
        </p:nvSpPr>
        <p:spPr>
          <a:xfrm>
            <a:off x="2286000" y="1828800"/>
            <a:ext cx="381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710848-F842-F279-5F55-6287E9E8EE51}"/>
              </a:ext>
            </a:extLst>
          </p:cNvPr>
          <p:cNvSpPr txBox="1"/>
          <p:nvPr/>
        </p:nvSpPr>
        <p:spPr>
          <a:xfrm>
            <a:off x="321024" y="924580"/>
            <a:ext cx="826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While we await the Executive Regulations, we suggest taxpayers to start the groundwork for implementation of corporate tax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F24D2D-0D3D-F022-01C7-3EA33F6607E5}"/>
              </a:ext>
            </a:extLst>
          </p:cNvPr>
          <p:cNvSpPr txBox="1"/>
          <p:nvPr/>
        </p:nvSpPr>
        <p:spPr>
          <a:xfrm>
            <a:off x="350520" y="1457980"/>
            <a:ext cx="826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Review the corporate structure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2768B8-A4B5-E1C8-1495-CFDB7F543B46}"/>
              </a:ext>
            </a:extLst>
          </p:cNvPr>
          <p:cNvSpPr txBox="1"/>
          <p:nvPr/>
        </p:nvSpPr>
        <p:spPr>
          <a:xfrm>
            <a:off x="350520" y="1825823"/>
            <a:ext cx="826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Identify and review the Income stream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914652-747E-86B4-AAA7-E515BDB0293E}"/>
              </a:ext>
            </a:extLst>
          </p:cNvPr>
          <p:cNvSpPr txBox="1"/>
          <p:nvPr/>
        </p:nvSpPr>
        <p:spPr>
          <a:xfrm>
            <a:off x="350520" y="2206823"/>
            <a:ext cx="826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Identify and review the expenses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96B990-50F6-AF81-C911-EFA36CABD0B9}"/>
              </a:ext>
            </a:extLst>
          </p:cNvPr>
          <p:cNvSpPr txBox="1"/>
          <p:nvPr/>
        </p:nvSpPr>
        <p:spPr>
          <a:xfrm>
            <a:off x="350520" y="2587823"/>
            <a:ext cx="826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Relook and update the chart of accounts and accounting system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9586A9-4A21-36D5-E888-BE6BC2A575E5}"/>
              </a:ext>
            </a:extLst>
          </p:cNvPr>
          <p:cNvSpPr txBox="1"/>
          <p:nvPr/>
        </p:nvSpPr>
        <p:spPr>
          <a:xfrm>
            <a:off x="350520" y="2968823"/>
            <a:ext cx="826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Analyse</a:t>
            </a:r>
            <a:r>
              <a:rPr lang="en-US" sz="1400" dirty="0"/>
              <a:t> the benefits of Group registration </a:t>
            </a:r>
            <a:r>
              <a:rPr lang="en-US" sz="1400" dirty="0" err="1"/>
              <a:t>viz.a.viz</a:t>
            </a:r>
            <a:r>
              <a:rPr lang="en-US" sz="1400" dirty="0"/>
              <a:t>. standalone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F0869C-D540-009E-E345-5668EE98BBB0}"/>
              </a:ext>
            </a:extLst>
          </p:cNvPr>
          <p:cNvSpPr txBox="1"/>
          <p:nvPr/>
        </p:nvSpPr>
        <p:spPr>
          <a:xfrm>
            <a:off x="350520" y="3349823"/>
            <a:ext cx="826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Training to relevant staff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3E02EF-A8BD-BD7D-ED63-1F74637AC7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609" y="5791200"/>
            <a:ext cx="882062" cy="4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76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raphical user interface&#10;&#10;Description automatically generated">
            <a:extLst>
              <a:ext uri="{FF2B5EF4-FFF2-40B4-BE49-F238E27FC236}">
                <a16:creationId xmlns:a16="http://schemas.microsoft.com/office/drawing/2014/main" id="{B7408CE6-880B-CB15-206F-53FEF0CC3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58200" cy="634365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23464-974F-27AB-F310-603F25B09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539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4663FE9-C4D8-41E7-A1BC-C3626C90E62B}"/>
              </a:ext>
            </a:extLst>
          </p:cNvPr>
          <p:cNvSpPr txBox="1"/>
          <p:nvPr/>
        </p:nvSpPr>
        <p:spPr>
          <a:xfrm>
            <a:off x="230840" y="3765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70C0"/>
                </a:solidFill>
                <a:uFill>
                  <a:solidFill>
                    <a:srgbClr val="00B0F0"/>
                  </a:solidFill>
                </a:uFill>
                <a:latin typeface="Calibri" pitchFamily="34" charset="0"/>
                <a:cs typeface="Calibri" pitchFamily="34" charset="0"/>
              </a:rPr>
              <a:t>Timelines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DDD2DB-09F8-47D3-BE34-6CD42480D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bg1"/>
                </a:solidFill>
              </a:rPr>
              <a:pPr/>
              <a:t>2</a:t>
            </a:fld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F0BAE85-2452-765E-28F1-A8CF5C14247D}"/>
              </a:ext>
            </a:extLst>
          </p:cNvPr>
          <p:cNvCxnSpPr/>
          <p:nvPr/>
        </p:nvCxnSpPr>
        <p:spPr>
          <a:xfrm flipV="1">
            <a:off x="454960" y="3124200"/>
            <a:ext cx="8155640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FCFA6CF-5DBF-BF77-4B61-D1B75FD7D8F5}"/>
              </a:ext>
            </a:extLst>
          </p:cNvPr>
          <p:cNvSpPr txBox="1"/>
          <p:nvPr/>
        </p:nvSpPr>
        <p:spPr>
          <a:xfrm>
            <a:off x="533400" y="338060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30 January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83AF8E-4C50-89E5-B9D5-97EA09843EF3}"/>
              </a:ext>
            </a:extLst>
          </p:cNvPr>
          <p:cNvSpPr txBox="1"/>
          <p:nvPr/>
        </p:nvSpPr>
        <p:spPr>
          <a:xfrm>
            <a:off x="1447800" y="2791599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28 April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752732-DDC2-DE6E-E3A8-105AA0477C7E}"/>
              </a:ext>
            </a:extLst>
          </p:cNvPr>
          <p:cNvSpPr txBox="1"/>
          <p:nvPr/>
        </p:nvSpPr>
        <p:spPr>
          <a:xfrm>
            <a:off x="2133600" y="3380601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20 May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E40146-B51E-6769-E38D-8987D0BFD083}"/>
              </a:ext>
            </a:extLst>
          </p:cNvPr>
          <p:cNvSpPr txBox="1"/>
          <p:nvPr/>
        </p:nvSpPr>
        <p:spPr>
          <a:xfrm>
            <a:off x="4495800" y="27432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26 October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81E855-FF24-CC78-1550-7547D0367DB3}"/>
              </a:ext>
            </a:extLst>
          </p:cNvPr>
          <p:cNvSpPr txBox="1"/>
          <p:nvPr/>
        </p:nvSpPr>
        <p:spPr>
          <a:xfrm>
            <a:off x="8003240" y="3256002"/>
            <a:ext cx="607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 June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C3B951-9941-E634-6AA6-81D00D09E23A}"/>
              </a:ext>
            </a:extLst>
          </p:cNvPr>
          <p:cNvSpPr txBox="1"/>
          <p:nvPr/>
        </p:nvSpPr>
        <p:spPr>
          <a:xfrm>
            <a:off x="230840" y="2895600"/>
            <a:ext cx="607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/>
                </a:solidFill>
              </a:rPr>
              <a:t>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3BB470-F11A-1FC8-645C-5E7B78E158D2}"/>
              </a:ext>
            </a:extLst>
          </p:cNvPr>
          <p:cNvSpPr txBox="1"/>
          <p:nvPr/>
        </p:nvSpPr>
        <p:spPr>
          <a:xfrm>
            <a:off x="6784040" y="2847201"/>
            <a:ext cx="607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/>
                </a:solidFill>
              </a:rPr>
              <a:t>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230CCA-0390-4AF7-496D-201CA944666B}"/>
              </a:ext>
            </a:extLst>
          </p:cNvPr>
          <p:cNvSpPr txBox="1"/>
          <p:nvPr/>
        </p:nvSpPr>
        <p:spPr>
          <a:xfrm>
            <a:off x="2895600" y="2791599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 October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F2F480-906D-AF32-AD14-A72E6AEB593E}"/>
              </a:ext>
            </a:extLst>
          </p:cNvPr>
          <p:cNvSpPr txBox="1"/>
          <p:nvPr/>
        </p:nvSpPr>
        <p:spPr>
          <a:xfrm>
            <a:off x="3657600" y="3332202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10 October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A7CC77-2455-EBD1-83B9-4B4695C8D0FF}"/>
              </a:ext>
            </a:extLst>
          </p:cNvPr>
          <p:cNvSpPr txBox="1"/>
          <p:nvPr/>
        </p:nvSpPr>
        <p:spPr>
          <a:xfrm>
            <a:off x="5562600" y="3332202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9 December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58E5B2-977E-148B-34CD-8DB8DA375EDD}"/>
              </a:ext>
            </a:extLst>
          </p:cNvPr>
          <p:cNvSpPr txBox="1"/>
          <p:nvPr/>
        </p:nvSpPr>
        <p:spPr>
          <a:xfrm>
            <a:off x="230840" y="990600"/>
            <a:ext cx="152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MoF press release on CT in the UAE and FAQs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3010F4-2EB0-1D4D-4EC4-6367A59E2DCB}"/>
              </a:ext>
            </a:extLst>
          </p:cNvPr>
          <p:cNvSpPr txBox="1"/>
          <p:nvPr/>
        </p:nvSpPr>
        <p:spPr>
          <a:xfrm>
            <a:off x="992840" y="4230469"/>
            <a:ext cx="152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MoF releases Public Consultation Document on CT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64CB41-5911-5D55-4041-E40153205821}"/>
              </a:ext>
            </a:extLst>
          </p:cNvPr>
          <p:cNvSpPr txBox="1"/>
          <p:nvPr/>
        </p:nvSpPr>
        <p:spPr>
          <a:xfrm>
            <a:off x="1754840" y="1676400"/>
            <a:ext cx="152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Deadline to submit comments on PCD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C8E329B-2B32-8DB1-6963-97FBDA6F1C67}"/>
              </a:ext>
            </a:extLst>
          </p:cNvPr>
          <p:cNvCxnSpPr>
            <a:endCxn id="6" idx="0"/>
          </p:cNvCxnSpPr>
          <p:nvPr/>
        </p:nvCxnSpPr>
        <p:spPr>
          <a:xfrm flipH="1">
            <a:off x="990600" y="1856601"/>
            <a:ext cx="224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634AE81-4E0F-B1DF-0E16-BB52694A346C}"/>
              </a:ext>
            </a:extLst>
          </p:cNvPr>
          <p:cNvCxnSpPr>
            <a:cxnSpLocks/>
          </p:cNvCxnSpPr>
          <p:nvPr/>
        </p:nvCxnSpPr>
        <p:spPr>
          <a:xfrm>
            <a:off x="1752600" y="3048000"/>
            <a:ext cx="1120" cy="1106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4916C69-1BED-1F68-8AB8-0A7F501DF1C7}"/>
              </a:ext>
            </a:extLst>
          </p:cNvPr>
          <p:cNvCxnSpPr>
            <a:cxnSpLocks/>
          </p:cNvCxnSpPr>
          <p:nvPr/>
        </p:nvCxnSpPr>
        <p:spPr>
          <a:xfrm>
            <a:off x="2438400" y="2286000"/>
            <a:ext cx="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3EEF4AA-0615-3D8C-43C8-337358653623}"/>
              </a:ext>
            </a:extLst>
          </p:cNvPr>
          <p:cNvSpPr txBox="1"/>
          <p:nvPr/>
        </p:nvSpPr>
        <p:spPr>
          <a:xfrm>
            <a:off x="2514600" y="4611469"/>
            <a:ext cx="1521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MoF releases the Federal Decree-Law on Taxation of Corporations and Businesses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84F2296-2805-A210-7D6F-80056CD34520}"/>
              </a:ext>
            </a:extLst>
          </p:cNvPr>
          <p:cNvCxnSpPr>
            <a:cxnSpLocks/>
          </p:cNvCxnSpPr>
          <p:nvPr/>
        </p:nvCxnSpPr>
        <p:spPr>
          <a:xfrm>
            <a:off x="3275480" y="3048000"/>
            <a:ext cx="0" cy="1459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9846191-027F-468E-7826-44AB504D7F0C}"/>
              </a:ext>
            </a:extLst>
          </p:cNvPr>
          <p:cNvSpPr txBox="1"/>
          <p:nvPr/>
        </p:nvSpPr>
        <p:spPr>
          <a:xfrm>
            <a:off x="3355040" y="990600"/>
            <a:ext cx="152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The Law is published in the Official Gazette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1D07865-6DFD-F720-D5B5-301CCA7D8CDF}"/>
              </a:ext>
            </a:extLst>
          </p:cNvPr>
          <p:cNvCxnSpPr/>
          <p:nvPr/>
        </p:nvCxnSpPr>
        <p:spPr>
          <a:xfrm flipH="1">
            <a:off x="4114800" y="1828800"/>
            <a:ext cx="224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43FD29D-0B5D-73C2-5662-57120F087477}"/>
              </a:ext>
            </a:extLst>
          </p:cNvPr>
          <p:cNvSpPr txBox="1"/>
          <p:nvPr/>
        </p:nvSpPr>
        <p:spPr>
          <a:xfrm>
            <a:off x="4193240" y="4419600"/>
            <a:ext cx="152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The Law comes into effect on this date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DD999D5-AA44-C87E-FA59-6BE9E6C1DF74}"/>
              </a:ext>
            </a:extLst>
          </p:cNvPr>
          <p:cNvCxnSpPr>
            <a:cxnSpLocks/>
          </p:cNvCxnSpPr>
          <p:nvPr/>
        </p:nvCxnSpPr>
        <p:spPr>
          <a:xfrm>
            <a:off x="4954120" y="3048000"/>
            <a:ext cx="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58B685A8-F05E-12C3-B4F9-85417C2AF1AE}"/>
              </a:ext>
            </a:extLst>
          </p:cNvPr>
          <p:cNvSpPr txBox="1"/>
          <p:nvPr/>
        </p:nvSpPr>
        <p:spPr>
          <a:xfrm>
            <a:off x="5183840" y="1639669"/>
            <a:ext cx="152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The Law is made public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49495D4-EECA-6CAF-240B-E65862885129}"/>
              </a:ext>
            </a:extLst>
          </p:cNvPr>
          <p:cNvCxnSpPr>
            <a:cxnSpLocks/>
          </p:cNvCxnSpPr>
          <p:nvPr/>
        </p:nvCxnSpPr>
        <p:spPr>
          <a:xfrm>
            <a:off x="5943600" y="2438400"/>
            <a:ext cx="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AE7EC8A-76D4-76B8-04EE-6C3CB317C664}"/>
              </a:ext>
            </a:extLst>
          </p:cNvPr>
          <p:cNvSpPr txBox="1"/>
          <p:nvPr/>
        </p:nvSpPr>
        <p:spPr>
          <a:xfrm>
            <a:off x="7467600" y="1600200"/>
            <a:ext cx="152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First tax year starts on and from this date 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91ADD95-D743-B401-F4AB-DA7713142E3F}"/>
              </a:ext>
            </a:extLst>
          </p:cNvPr>
          <p:cNvCxnSpPr>
            <a:cxnSpLocks/>
          </p:cNvCxnSpPr>
          <p:nvPr/>
        </p:nvCxnSpPr>
        <p:spPr>
          <a:xfrm>
            <a:off x="8227360" y="2398931"/>
            <a:ext cx="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93D01BEB-AA62-3B83-5977-F0EF2F55B688}"/>
              </a:ext>
            </a:extLst>
          </p:cNvPr>
          <p:cNvSpPr txBox="1"/>
          <p:nvPr/>
        </p:nvSpPr>
        <p:spPr>
          <a:xfrm>
            <a:off x="6707840" y="3886200"/>
            <a:ext cx="1521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Executive Regulations expected soon</a:t>
            </a:r>
            <a:r>
              <a:rPr lang="en-US" sz="1200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53937D-2D36-BCD9-B55B-FC0C988F4D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609" y="5791200"/>
            <a:ext cx="882062" cy="4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4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3" grpId="0"/>
      <p:bldP spid="4" grpId="0"/>
      <p:bldP spid="10" grpId="0"/>
      <p:bldP spid="15" grpId="0"/>
      <p:bldP spid="16" grpId="0"/>
      <p:bldP spid="18" grpId="0"/>
      <p:bldP spid="21" grpId="0"/>
      <p:bldP spid="22" grpId="0"/>
      <p:bldP spid="33" grpId="0"/>
      <p:bldP spid="42" grpId="0"/>
      <p:bldP spid="44" grpId="0"/>
      <p:bldP spid="47" grpId="0"/>
      <p:bldP spid="50" grpId="0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4663FE9-C4D8-41E7-A1BC-C3626C90E62B}"/>
              </a:ext>
            </a:extLst>
          </p:cNvPr>
          <p:cNvSpPr txBox="1"/>
          <p:nvPr/>
        </p:nvSpPr>
        <p:spPr>
          <a:xfrm>
            <a:off x="230840" y="36064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70C0"/>
                </a:solidFill>
                <a:uFill>
                  <a:solidFill>
                    <a:srgbClr val="00B0F0"/>
                  </a:solidFill>
                </a:uFill>
                <a:latin typeface="Calibri" pitchFamily="34" charset="0"/>
                <a:cs typeface="Calibri" pitchFamily="34" charset="0"/>
              </a:rPr>
              <a:t>Effective Date and Taxable Financial Year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DDD2DB-09F8-47D3-BE34-6CD42480D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bg1"/>
                </a:solidFill>
              </a:rPr>
              <a:pPr/>
              <a:t>3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4A4B0B-1A83-46C2-9E6C-308D407EB7AD}"/>
              </a:ext>
            </a:extLst>
          </p:cNvPr>
          <p:cNvSpPr txBox="1"/>
          <p:nvPr/>
        </p:nvSpPr>
        <p:spPr>
          <a:xfrm>
            <a:off x="2286000" y="1828800"/>
            <a:ext cx="381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710848-F842-F279-5F55-6287E9E8EE51}"/>
              </a:ext>
            </a:extLst>
          </p:cNvPr>
          <p:cNvSpPr txBox="1"/>
          <p:nvPr/>
        </p:nvSpPr>
        <p:spPr>
          <a:xfrm>
            <a:off x="350520" y="1009709"/>
            <a:ext cx="826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Corporate Tax is proposed to be implemented from the financial year beginning on or after 1 June 2023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3AD2C70-2365-2A3F-A47A-1EA0B4945F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900173"/>
              </p:ext>
            </p:extLst>
          </p:nvPr>
        </p:nvGraphicFramePr>
        <p:xfrm>
          <a:off x="457200" y="2240280"/>
          <a:ext cx="7848600" cy="2941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2194">
                  <a:extLst>
                    <a:ext uri="{9D8B030D-6E8A-4147-A177-3AD203B41FA5}">
                      <a16:colId xmlns:a16="http://schemas.microsoft.com/office/drawing/2014/main" val="3916730647"/>
                    </a:ext>
                  </a:extLst>
                </a:gridCol>
                <a:gridCol w="3230206">
                  <a:extLst>
                    <a:ext uri="{9D8B030D-6E8A-4147-A177-3AD203B41FA5}">
                      <a16:colId xmlns:a16="http://schemas.microsoft.com/office/drawing/2014/main" val="2316524611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4182611581"/>
                    </a:ext>
                  </a:extLst>
                </a:gridCol>
              </a:tblGrid>
              <a:tr h="555583">
                <a:tc>
                  <a:txBody>
                    <a:bodyPr/>
                    <a:lstStyle/>
                    <a:p>
                      <a:r>
                        <a:rPr lang="en-US" sz="1400" dirty="0"/>
                        <a:t>Financial Year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First Taxable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Due date for filing First CT Return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318548"/>
                  </a:ext>
                </a:extLst>
              </a:tr>
              <a:tr h="39762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June to 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 June 2023 to 31 May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28 February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89468"/>
                  </a:ext>
                </a:extLst>
              </a:tr>
              <a:tr h="39762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July to June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 July 2023 to 30 June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31 March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484847"/>
                  </a:ext>
                </a:extLst>
              </a:tr>
              <a:tr h="39762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January to December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 January 2024 to 31 December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 September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640183"/>
                  </a:ext>
                </a:extLst>
              </a:tr>
              <a:tr h="39762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April to 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 April 2024 to 31 March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31 December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156692"/>
                  </a:ext>
                </a:extLst>
              </a:tr>
              <a:tr h="39762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September to 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 September 2023 to 31 August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31 May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215548"/>
                  </a:ext>
                </a:extLst>
              </a:tr>
              <a:tr h="39762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October to September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 October 2023 to 30 September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 June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94961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A1ABF1D-6D40-28C8-5923-EA7EFB1DE518}"/>
              </a:ext>
            </a:extLst>
          </p:cNvPr>
          <p:cNvSpPr txBox="1"/>
          <p:nvPr/>
        </p:nvSpPr>
        <p:spPr>
          <a:xfrm>
            <a:off x="420329" y="18288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0070C0"/>
                </a:solidFill>
                <a:uFill>
                  <a:solidFill>
                    <a:srgbClr val="00B0F0"/>
                  </a:solidFill>
                </a:uFill>
                <a:latin typeface="Calibri" pitchFamily="34" charset="0"/>
                <a:cs typeface="Calibri" pitchFamily="34" charset="0"/>
              </a:rPr>
              <a:t>Examples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292824-5FE3-CF4B-2F2C-C75096F9456C}"/>
              </a:ext>
            </a:extLst>
          </p:cNvPr>
          <p:cNvSpPr txBox="1"/>
          <p:nvPr/>
        </p:nvSpPr>
        <p:spPr>
          <a:xfrm>
            <a:off x="350520" y="1475601"/>
            <a:ext cx="826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Corporate Tax Return is required to be filed on or before 9 months from the end of the financial year of taxable person</a:t>
            </a:r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6B1242-3BC9-A0AB-F4F2-D39C846DE2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609" y="5791200"/>
            <a:ext cx="882062" cy="4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4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4663FE9-C4D8-41E7-A1BC-C3626C90E62B}"/>
              </a:ext>
            </a:extLst>
          </p:cNvPr>
          <p:cNvSpPr txBox="1"/>
          <p:nvPr/>
        </p:nvSpPr>
        <p:spPr>
          <a:xfrm>
            <a:off x="230840" y="3765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70C0"/>
                </a:solidFill>
                <a:uFill>
                  <a:solidFill>
                    <a:srgbClr val="00B0F0"/>
                  </a:solidFill>
                </a:uFill>
                <a:latin typeface="Calibri" pitchFamily="34" charset="0"/>
                <a:cs typeface="Calibri" pitchFamily="34" charset="0"/>
              </a:rPr>
              <a:t>Transitional Rules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DDD2DB-09F8-47D3-BE34-6CD42480D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bg1"/>
                </a:solidFill>
              </a:rPr>
              <a:pPr/>
              <a:t>4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4A4B0B-1A83-46C2-9E6C-308D407EB7AD}"/>
              </a:ext>
            </a:extLst>
          </p:cNvPr>
          <p:cNvSpPr txBox="1"/>
          <p:nvPr/>
        </p:nvSpPr>
        <p:spPr>
          <a:xfrm>
            <a:off x="2286000" y="1828800"/>
            <a:ext cx="381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710848-F842-F279-5F55-6287E9E8EE51}"/>
              </a:ext>
            </a:extLst>
          </p:cNvPr>
          <p:cNvSpPr txBox="1"/>
          <p:nvPr/>
        </p:nvSpPr>
        <p:spPr>
          <a:xfrm>
            <a:off x="4648200" y="767001"/>
            <a:ext cx="3932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uFill>
                  <a:solidFill>
                    <a:srgbClr val="00B0F0"/>
                  </a:solidFill>
                </a:uFill>
                <a:latin typeface="Calibri" pitchFamily="34" charset="0"/>
                <a:cs typeface="Calibri" pitchFamily="34" charset="0"/>
              </a:rPr>
              <a:t>Opening Balance Sheet</a:t>
            </a:r>
            <a:endParaRPr lang="en-US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82CEAB-9311-667E-12AE-36E327F4FFAC}"/>
              </a:ext>
            </a:extLst>
          </p:cNvPr>
          <p:cNvSpPr txBox="1"/>
          <p:nvPr/>
        </p:nvSpPr>
        <p:spPr>
          <a:xfrm>
            <a:off x="4677696" y="1121926"/>
            <a:ext cx="39329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r>
              <a:rPr lang="en-US" sz="1400" dirty="0"/>
              <a:t>The opening balance sheet for a Taxable Person shall be the closing balance sheet as prepared under the applicable accounting standards in the UAE.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92C4F3-3C3E-DF4A-D130-5FF5E925643C}"/>
              </a:ext>
            </a:extLst>
          </p:cNvPr>
          <p:cNvSpPr txBox="1"/>
          <p:nvPr/>
        </p:nvSpPr>
        <p:spPr>
          <a:xfrm>
            <a:off x="4677696" y="2566987"/>
            <a:ext cx="3932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Examples:</a:t>
            </a:r>
          </a:p>
          <a:p>
            <a:endParaRPr lang="en-US" sz="1400" dirty="0"/>
          </a:p>
          <a:p>
            <a:r>
              <a:rPr lang="en-US" sz="1400" dirty="0"/>
              <a:t>FY is January to December, then closing balance sheet will be as at 31 December 2023.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D15EE6-D998-6E1D-2D66-4A47C01FA378}"/>
              </a:ext>
            </a:extLst>
          </p:cNvPr>
          <p:cNvSpPr txBox="1"/>
          <p:nvPr/>
        </p:nvSpPr>
        <p:spPr>
          <a:xfrm>
            <a:off x="4677696" y="3505200"/>
            <a:ext cx="39329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r>
              <a:rPr lang="en-US" sz="1400" dirty="0"/>
              <a:t>FY is April to March, then closing balance sheet will be as at 31 March 2024.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0AD23A-8D5B-FB76-D66C-2BB68C3A5B96}"/>
              </a:ext>
            </a:extLst>
          </p:cNvPr>
          <p:cNvSpPr txBox="1"/>
          <p:nvPr/>
        </p:nvSpPr>
        <p:spPr>
          <a:xfrm>
            <a:off x="4677696" y="4303693"/>
            <a:ext cx="3932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r>
              <a:rPr lang="en-US" sz="1400" dirty="0"/>
              <a:t>* The Minister may prescribe any conditions or adjustments to the opening balances</a:t>
            </a:r>
          </a:p>
          <a:p>
            <a:endParaRPr lang="en-US" sz="1400" dirty="0"/>
          </a:p>
        </p:txBody>
      </p:sp>
      <p:pic>
        <p:nvPicPr>
          <p:cNvPr id="10" name="Picture 9" descr="A calculator and a pencil on a calculator&#10;&#10;Description automatically generated with medium confidence">
            <a:extLst>
              <a:ext uri="{FF2B5EF4-FFF2-40B4-BE49-F238E27FC236}">
                <a16:creationId xmlns:a16="http://schemas.microsoft.com/office/drawing/2014/main" id="{599403A6-0FFD-7D36-825D-7080932011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2384"/>
            <a:ext cx="3429000" cy="5397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B5B5B0-1BD8-60F1-1A66-749C5DE662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609" y="5791200"/>
            <a:ext cx="882062" cy="4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9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4663FE9-C4D8-41E7-A1BC-C3626C90E62B}"/>
              </a:ext>
            </a:extLst>
          </p:cNvPr>
          <p:cNvSpPr txBox="1"/>
          <p:nvPr/>
        </p:nvSpPr>
        <p:spPr>
          <a:xfrm>
            <a:off x="230840" y="3765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70C0"/>
                </a:solidFill>
                <a:uFill>
                  <a:solidFill>
                    <a:srgbClr val="00B0F0"/>
                  </a:solidFill>
                </a:uFill>
                <a:latin typeface="Calibri" pitchFamily="34" charset="0"/>
                <a:cs typeface="Calibri" pitchFamily="34" charset="0"/>
              </a:rPr>
              <a:t>Transitional Rules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DDD2DB-09F8-47D3-BE34-6CD42480D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bg1"/>
                </a:solidFill>
              </a:rPr>
              <a:pPr/>
              <a:t>5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4A4B0B-1A83-46C2-9E6C-308D407EB7AD}"/>
              </a:ext>
            </a:extLst>
          </p:cNvPr>
          <p:cNvSpPr txBox="1"/>
          <p:nvPr/>
        </p:nvSpPr>
        <p:spPr>
          <a:xfrm>
            <a:off x="2286000" y="1828800"/>
            <a:ext cx="381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861AB3-3545-0715-9732-534AEDFA9831}"/>
              </a:ext>
            </a:extLst>
          </p:cNvPr>
          <p:cNvSpPr txBox="1"/>
          <p:nvPr/>
        </p:nvSpPr>
        <p:spPr>
          <a:xfrm>
            <a:off x="381000" y="914400"/>
            <a:ext cx="3932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uFill>
                  <a:solidFill>
                    <a:srgbClr val="00B0F0"/>
                  </a:solidFill>
                </a:uFill>
                <a:latin typeface="Calibri" pitchFamily="34" charset="0"/>
                <a:cs typeface="Calibri" pitchFamily="34" charset="0"/>
              </a:rPr>
              <a:t>Applicable Accounting Standards</a:t>
            </a:r>
            <a:endParaRPr 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DD3330-F9E4-1145-6571-4FD65236FFD3}"/>
              </a:ext>
            </a:extLst>
          </p:cNvPr>
          <p:cNvSpPr txBox="1"/>
          <p:nvPr/>
        </p:nvSpPr>
        <p:spPr>
          <a:xfrm>
            <a:off x="381000" y="1295400"/>
            <a:ext cx="393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r>
              <a:rPr lang="en-US" sz="1400" dirty="0"/>
              <a:t>UAE largely accepts and follows IFRS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B4C29C-8C0C-5F61-D6C4-F94E345E0631}"/>
              </a:ext>
            </a:extLst>
          </p:cNvPr>
          <p:cNvSpPr txBox="1"/>
          <p:nvPr/>
        </p:nvSpPr>
        <p:spPr>
          <a:xfrm>
            <a:off x="381000" y="1960126"/>
            <a:ext cx="3932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Article 27(3) of the </a:t>
            </a:r>
            <a:r>
              <a:rPr lang="en-US" sz="1400" b="1" dirty="0"/>
              <a:t>Commercial Companies Law</a:t>
            </a:r>
            <a:r>
              <a:rPr lang="en-US" sz="1400" dirty="0"/>
              <a:t> prescribes use of International Accounting Standards and Practices for preparing the periodical and annual accounts.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190DEA-B646-CF0E-F0C9-7BD5A2C0A3EA}"/>
              </a:ext>
            </a:extLst>
          </p:cNvPr>
          <p:cNvSpPr txBox="1"/>
          <p:nvPr/>
        </p:nvSpPr>
        <p:spPr>
          <a:xfrm>
            <a:off x="381000" y="3048000"/>
            <a:ext cx="393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Section 6.2 of the Companies Regulations of </a:t>
            </a:r>
            <a:r>
              <a:rPr lang="en-US" sz="1400" b="1" dirty="0"/>
              <a:t>DIFC</a:t>
            </a:r>
            <a:r>
              <a:rPr lang="en-US" sz="1400" dirty="0"/>
              <a:t> specifies the companies to follow IFRS.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83DD0E-48B8-9EE6-6EB4-389D44032D78}"/>
              </a:ext>
            </a:extLst>
          </p:cNvPr>
          <p:cNvSpPr txBox="1"/>
          <p:nvPr/>
        </p:nvSpPr>
        <p:spPr>
          <a:xfrm>
            <a:off x="381000" y="3759875"/>
            <a:ext cx="39329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ADGM </a:t>
            </a:r>
            <a:r>
              <a:rPr lang="en-US" sz="1400" dirty="0"/>
              <a:t>requires individual and group accounts to be prepared in accordance with International Accounting Standards.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F40F1A-5978-5B19-8103-C20C3B3C5B74}"/>
              </a:ext>
            </a:extLst>
          </p:cNvPr>
          <p:cNvSpPr txBox="1"/>
          <p:nvPr/>
        </p:nvSpPr>
        <p:spPr>
          <a:xfrm>
            <a:off x="381000" y="4747736"/>
            <a:ext cx="39329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JAFZA</a:t>
            </a:r>
            <a:r>
              <a:rPr lang="en-US" sz="1400" dirty="0"/>
              <a:t> specifies accounts must be prepared in accordance with applicable accounting principles or standards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A0BE5D-BA42-37D9-34EE-1E34A6B778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7718"/>
            <a:ext cx="3932904" cy="61906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0261D2-45D6-8F97-9538-DD34B2DD9A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786734"/>
            <a:ext cx="882062" cy="4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1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4663FE9-C4D8-41E7-A1BC-C3626C90E62B}"/>
              </a:ext>
            </a:extLst>
          </p:cNvPr>
          <p:cNvSpPr txBox="1"/>
          <p:nvPr/>
        </p:nvSpPr>
        <p:spPr>
          <a:xfrm>
            <a:off x="230840" y="3765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70C0"/>
                </a:solidFill>
                <a:uFill>
                  <a:solidFill>
                    <a:srgbClr val="00B0F0"/>
                  </a:solidFill>
                </a:uFill>
                <a:latin typeface="Calibri" pitchFamily="34" charset="0"/>
                <a:cs typeface="Calibri" pitchFamily="34" charset="0"/>
              </a:rPr>
              <a:t>Transitional Rules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DDD2DB-09F8-47D3-BE34-6CD42480D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bg1"/>
                </a:solidFill>
              </a:rPr>
              <a:pPr/>
              <a:t>6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4A4B0B-1A83-46C2-9E6C-308D407EB7AD}"/>
              </a:ext>
            </a:extLst>
          </p:cNvPr>
          <p:cNvSpPr txBox="1"/>
          <p:nvPr/>
        </p:nvSpPr>
        <p:spPr>
          <a:xfrm>
            <a:off x="2286000" y="1828800"/>
            <a:ext cx="381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861AB3-3545-0715-9732-534AEDFA9831}"/>
              </a:ext>
            </a:extLst>
          </p:cNvPr>
          <p:cNvSpPr txBox="1"/>
          <p:nvPr/>
        </p:nvSpPr>
        <p:spPr>
          <a:xfrm>
            <a:off x="381000" y="914400"/>
            <a:ext cx="3932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uFill>
                  <a:solidFill>
                    <a:srgbClr val="00B0F0"/>
                  </a:solidFill>
                </a:uFill>
                <a:latin typeface="Calibri" pitchFamily="34" charset="0"/>
                <a:cs typeface="Calibri" pitchFamily="34" charset="0"/>
              </a:rPr>
              <a:t>Arm’s Length Principle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42C79C-CECE-DD65-9CE1-AF92DDF1C319}"/>
              </a:ext>
            </a:extLst>
          </p:cNvPr>
          <p:cNvSpPr txBox="1"/>
          <p:nvPr/>
        </p:nvSpPr>
        <p:spPr>
          <a:xfrm>
            <a:off x="381000" y="2488049"/>
            <a:ext cx="39329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r>
              <a:rPr lang="en-US" sz="1400" dirty="0"/>
              <a:t>Transitional Rules imply that all transactions with Related Parties and Connected Persons during the immediate previous year </a:t>
            </a:r>
            <a:r>
              <a:rPr lang="en-US" sz="1400" b="1" dirty="0"/>
              <a:t>MUST</a:t>
            </a:r>
            <a:r>
              <a:rPr lang="en-US" sz="1400" dirty="0"/>
              <a:t> be as per the Transfer Pricing Policy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45BE1E-3034-D6B5-F370-08C53A74564A}"/>
              </a:ext>
            </a:extLst>
          </p:cNvPr>
          <p:cNvSpPr txBox="1"/>
          <p:nvPr/>
        </p:nvSpPr>
        <p:spPr>
          <a:xfrm>
            <a:off x="381000" y="1600200"/>
            <a:ext cx="39329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opening balances with respect to Related Parties and Connected Persons, if any, </a:t>
            </a:r>
            <a:r>
              <a:rPr lang="en-US" sz="1400" b="1" dirty="0"/>
              <a:t>MUST </a:t>
            </a:r>
            <a:r>
              <a:rPr lang="en-US" sz="1400" dirty="0"/>
              <a:t>consider the arm’s length principle.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255979-C830-FB8D-EC05-FD5E565CDD94}"/>
              </a:ext>
            </a:extLst>
          </p:cNvPr>
          <p:cNvSpPr txBox="1"/>
          <p:nvPr/>
        </p:nvSpPr>
        <p:spPr>
          <a:xfrm>
            <a:off x="381000" y="3820180"/>
            <a:ext cx="393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r>
              <a:rPr lang="en-US" sz="1400" dirty="0"/>
              <a:t>Bhavya will discuss on Transfer Pricing Policy</a:t>
            </a: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32B7DA41-535C-5189-7DC2-89CF6792A3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891" y="343768"/>
            <a:ext cx="3775934" cy="594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F86657-6225-7B9F-D32F-243E1A2CBA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609" y="5791200"/>
            <a:ext cx="882062" cy="4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3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4663FE9-C4D8-41E7-A1BC-C3626C90E62B}"/>
              </a:ext>
            </a:extLst>
          </p:cNvPr>
          <p:cNvSpPr txBox="1"/>
          <p:nvPr/>
        </p:nvSpPr>
        <p:spPr>
          <a:xfrm>
            <a:off x="230840" y="3765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70C0"/>
                </a:solidFill>
                <a:uFill>
                  <a:solidFill>
                    <a:srgbClr val="00B0F0"/>
                  </a:solidFill>
                </a:uFill>
                <a:latin typeface="Calibri" pitchFamily="34" charset="0"/>
                <a:cs typeface="Calibri" pitchFamily="34" charset="0"/>
              </a:rPr>
              <a:t>Transitional Rules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DDD2DB-09F8-47D3-BE34-6CD42480D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bg1"/>
                </a:solidFill>
              </a:rPr>
              <a:pPr/>
              <a:t>7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4A4B0B-1A83-46C2-9E6C-308D407EB7AD}"/>
              </a:ext>
            </a:extLst>
          </p:cNvPr>
          <p:cNvSpPr txBox="1"/>
          <p:nvPr/>
        </p:nvSpPr>
        <p:spPr>
          <a:xfrm>
            <a:off x="2286000" y="1828800"/>
            <a:ext cx="381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861AB3-3545-0715-9732-534AEDFA9831}"/>
              </a:ext>
            </a:extLst>
          </p:cNvPr>
          <p:cNvSpPr txBox="1"/>
          <p:nvPr/>
        </p:nvSpPr>
        <p:spPr>
          <a:xfrm>
            <a:off x="381000" y="803731"/>
            <a:ext cx="3932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uFill>
                  <a:solidFill>
                    <a:srgbClr val="00B0F0"/>
                  </a:solidFill>
                </a:uFill>
                <a:latin typeface="Calibri" pitchFamily="34" charset="0"/>
                <a:cs typeface="Calibri" pitchFamily="34" charset="0"/>
              </a:rPr>
              <a:t>General Anti-Abuse Rules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854779-5AC3-B869-328A-9A89ED937589}"/>
              </a:ext>
            </a:extLst>
          </p:cNvPr>
          <p:cNvSpPr txBox="1"/>
          <p:nvPr/>
        </p:nvSpPr>
        <p:spPr>
          <a:xfrm>
            <a:off x="381000" y="1035308"/>
            <a:ext cx="393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r>
              <a:rPr lang="en-US" sz="1400" dirty="0"/>
              <a:t>GAAR is an anti-tax avoidance provisions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5A8A64-ABBD-6ED5-0E9D-2DA0593AE118}"/>
              </a:ext>
            </a:extLst>
          </p:cNvPr>
          <p:cNvSpPr txBox="1"/>
          <p:nvPr/>
        </p:nvSpPr>
        <p:spPr>
          <a:xfrm>
            <a:off x="410496" y="1389995"/>
            <a:ext cx="39329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r>
              <a:rPr lang="en-US" sz="1400" dirty="0"/>
              <a:t>“Transaction” or “Arrangement” entered with a motive to obtain corporate tax benefit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77D45E-0D61-15AB-5B3B-D9F58FF6F95A}"/>
              </a:ext>
            </a:extLst>
          </p:cNvPr>
          <p:cNvSpPr txBox="1"/>
          <p:nvPr/>
        </p:nvSpPr>
        <p:spPr>
          <a:xfrm>
            <a:off x="381000" y="2971800"/>
            <a:ext cx="3932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r>
              <a:rPr lang="en-US" sz="1400" dirty="0"/>
              <a:t>The following needs to be considered: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manner in which it was carried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form and substance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timing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result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any change or expected change in the financial position of Taxable Person or the Other Person.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created any rights or obligations which is outside the arm’s length principle </a:t>
            </a:r>
          </a:p>
          <a:p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8FE22D-AF93-2E6C-B59A-5896ED177C29}"/>
              </a:ext>
            </a:extLst>
          </p:cNvPr>
          <p:cNvSpPr txBox="1"/>
          <p:nvPr/>
        </p:nvSpPr>
        <p:spPr>
          <a:xfrm>
            <a:off x="381000" y="2036326"/>
            <a:ext cx="3932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r>
              <a:rPr lang="en-US" sz="1400" dirty="0"/>
              <a:t>If it cannot be otherwise demonstrated, FTA has the right under the Law to make suitable adjustments and levy tax on such income.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D49FF8-398B-738A-0127-E9FDD7C06C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609" y="5791200"/>
            <a:ext cx="882062" cy="4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6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4663FE9-C4D8-41E7-A1BC-C3626C90E62B}"/>
              </a:ext>
            </a:extLst>
          </p:cNvPr>
          <p:cNvSpPr txBox="1"/>
          <p:nvPr/>
        </p:nvSpPr>
        <p:spPr>
          <a:xfrm>
            <a:off x="230840" y="3765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70C0"/>
                </a:solidFill>
                <a:uFill>
                  <a:solidFill>
                    <a:srgbClr val="00B0F0"/>
                  </a:solidFill>
                </a:uFill>
                <a:latin typeface="Calibri" pitchFamily="34" charset="0"/>
                <a:cs typeface="Calibri" pitchFamily="34" charset="0"/>
              </a:rPr>
              <a:t>What You MUST do now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DDD2DB-09F8-47D3-BE34-6CD42480D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bg1"/>
                </a:solidFill>
              </a:rPr>
              <a:pPr/>
              <a:t>8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4A4B0B-1A83-46C2-9E6C-308D407EB7AD}"/>
              </a:ext>
            </a:extLst>
          </p:cNvPr>
          <p:cNvSpPr txBox="1"/>
          <p:nvPr/>
        </p:nvSpPr>
        <p:spPr>
          <a:xfrm>
            <a:off x="2286000" y="1828800"/>
            <a:ext cx="381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710848-F842-F279-5F55-6287E9E8EE51}"/>
              </a:ext>
            </a:extLst>
          </p:cNvPr>
          <p:cNvSpPr txBox="1"/>
          <p:nvPr/>
        </p:nvSpPr>
        <p:spPr>
          <a:xfrm>
            <a:off x="321024" y="1021914"/>
            <a:ext cx="826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While we await the Executive Regulations, we suggest taxpayers to start the groundwork for implementation of corporate tax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F24D2D-0D3D-F022-01C7-3EA33F6607E5}"/>
              </a:ext>
            </a:extLst>
          </p:cNvPr>
          <p:cNvSpPr txBox="1"/>
          <p:nvPr/>
        </p:nvSpPr>
        <p:spPr>
          <a:xfrm>
            <a:off x="350520" y="1712893"/>
            <a:ext cx="826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Review the corporate structure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FEAE72-664D-198A-056D-2C4F1BD73FFB}"/>
              </a:ext>
            </a:extLst>
          </p:cNvPr>
          <p:cNvSpPr txBox="1"/>
          <p:nvPr/>
        </p:nvSpPr>
        <p:spPr>
          <a:xfrm>
            <a:off x="350520" y="2385536"/>
            <a:ext cx="826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Why is this required?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D0AA67-BAAF-3E56-D900-994393EEFFD7}"/>
              </a:ext>
            </a:extLst>
          </p:cNvPr>
          <p:cNvSpPr txBox="1"/>
          <p:nvPr/>
        </p:nvSpPr>
        <p:spPr>
          <a:xfrm>
            <a:off x="381000" y="2842736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One: to understand the ownership structure of the companies in the group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EE32D9-014E-C0A7-D3C6-724B5DA108C2}"/>
              </a:ext>
            </a:extLst>
          </p:cNvPr>
          <p:cNvSpPr txBox="1"/>
          <p:nvPr/>
        </p:nvSpPr>
        <p:spPr>
          <a:xfrm>
            <a:off x="381000" y="3680936"/>
            <a:ext cx="3733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Two: to understand the flow of transactions within the group companies from the Related Parties angle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1765261E-E8ED-DF76-1E25-B9F43DB7E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057400"/>
            <a:ext cx="45720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CB8C14-F14B-1ECF-ED15-5F1468A8F1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609" y="5791200"/>
            <a:ext cx="882062" cy="4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7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4663FE9-C4D8-41E7-A1BC-C3626C90E62B}"/>
              </a:ext>
            </a:extLst>
          </p:cNvPr>
          <p:cNvSpPr txBox="1"/>
          <p:nvPr/>
        </p:nvSpPr>
        <p:spPr>
          <a:xfrm>
            <a:off x="230840" y="3765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70C0"/>
                </a:solidFill>
                <a:uFill>
                  <a:solidFill>
                    <a:srgbClr val="00B0F0"/>
                  </a:solidFill>
                </a:uFill>
                <a:latin typeface="Calibri" pitchFamily="34" charset="0"/>
                <a:cs typeface="Calibri" pitchFamily="34" charset="0"/>
              </a:rPr>
              <a:t>What You MUST do now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DDD2DB-09F8-47D3-BE34-6CD42480D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bg1"/>
                </a:solidFill>
              </a:rPr>
              <a:pPr/>
              <a:t>9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710848-F842-F279-5F55-6287E9E8EE51}"/>
              </a:ext>
            </a:extLst>
          </p:cNvPr>
          <p:cNvSpPr txBox="1"/>
          <p:nvPr/>
        </p:nvSpPr>
        <p:spPr>
          <a:xfrm>
            <a:off x="321024" y="924580"/>
            <a:ext cx="826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While we await the Executive Regulations, we suggest taxpayers to start the groundwork for implementation of corporate tax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F24D2D-0D3D-F022-01C7-3EA33F6607E5}"/>
              </a:ext>
            </a:extLst>
          </p:cNvPr>
          <p:cNvSpPr txBox="1"/>
          <p:nvPr/>
        </p:nvSpPr>
        <p:spPr>
          <a:xfrm>
            <a:off x="350520" y="1457980"/>
            <a:ext cx="826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Review the corporate structure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2768B8-A4B5-E1C8-1495-CFDB7F543B46}"/>
              </a:ext>
            </a:extLst>
          </p:cNvPr>
          <p:cNvSpPr txBox="1"/>
          <p:nvPr/>
        </p:nvSpPr>
        <p:spPr>
          <a:xfrm>
            <a:off x="350520" y="1825823"/>
            <a:ext cx="3992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Identify and review the Income stream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775DBF-C532-5214-65C6-C1934653C125}"/>
              </a:ext>
            </a:extLst>
          </p:cNvPr>
          <p:cNvSpPr txBox="1"/>
          <p:nvPr/>
        </p:nvSpPr>
        <p:spPr>
          <a:xfrm>
            <a:off x="381000" y="2438400"/>
            <a:ext cx="3992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Income or sales from: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8FBE0B-BFB2-BB72-7B2E-38B45635E825}"/>
              </a:ext>
            </a:extLst>
          </p:cNvPr>
          <p:cNvSpPr txBox="1"/>
          <p:nvPr/>
        </p:nvSpPr>
        <p:spPr>
          <a:xfrm>
            <a:off x="579120" y="2740223"/>
            <a:ext cx="3078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/>
              <a:t>Related Parties and third parties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0CF0A8-9F35-7294-E59A-B87F7D256D5A}"/>
              </a:ext>
            </a:extLst>
          </p:cNvPr>
          <p:cNvSpPr txBox="1"/>
          <p:nvPr/>
        </p:nvSpPr>
        <p:spPr>
          <a:xfrm>
            <a:off x="579120" y="3121223"/>
            <a:ext cx="3078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/>
              <a:t>Local sales and Exports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A6F4EC-6E01-5062-65C1-0E7987D1057F}"/>
              </a:ext>
            </a:extLst>
          </p:cNvPr>
          <p:cNvSpPr txBox="1"/>
          <p:nvPr/>
        </p:nvSpPr>
        <p:spPr>
          <a:xfrm>
            <a:off x="579120" y="3502223"/>
            <a:ext cx="3078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/>
              <a:t>Exempt Income as per Article 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5CD73C-6E8D-7143-F795-55C2A32DF429}"/>
              </a:ext>
            </a:extLst>
          </p:cNvPr>
          <p:cNvSpPr txBox="1"/>
          <p:nvPr/>
        </p:nvSpPr>
        <p:spPr>
          <a:xfrm>
            <a:off x="579120" y="3883223"/>
            <a:ext cx="3078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/>
              <a:t>For FZ companies, identify qualifying income and other income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516250-DBB7-3055-B851-7E43B0737923}"/>
              </a:ext>
            </a:extLst>
          </p:cNvPr>
          <p:cNvSpPr txBox="1"/>
          <p:nvPr/>
        </p:nvSpPr>
        <p:spPr>
          <a:xfrm>
            <a:off x="579120" y="4747736"/>
            <a:ext cx="3078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/>
              <a:t>Reconcile the income between Income Statement and VAT Reports (if not already doing)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E957B8-C5DB-077E-63A7-AA7389478772}"/>
              </a:ext>
            </a:extLst>
          </p:cNvPr>
          <p:cNvSpPr txBox="1"/>
          <p:nvPr/>
        </p:nvSpPr>
        <p:spPr>
          <a:xfrm>
            <a:off x="579120" y="5433536"/>
            <a:ext cx="3078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r>
              <a:rPr lang="en-US" sz="1400" dirty="0"/>
              <a:t>Remember FTA is the authority for both VAT and CT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B5C0B6-30F3-A125-3AC3-CA091F36AE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609" y="5791200"/>
            <a:ext cx="882062" cy="4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1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Custom 1">
      <a:dk1>
        <a:srgbClr val="000000"/>
      </a:dk1>
      <a:lt1>
        <a:srgbClr val="FFFFFF"/>
      </a:lt1>
      <a:dk2>
        <a:srgbClr val="434342"/>
      </a:dk2>
      <a:lt2>
        <a:srgbClr val="0070C0"/>
      </a:lt2>
      <a:accent1>
        <a:srgbClr val="0070C0"/>
      </a:accent1>
      <a:accent2>
        <a:srgbClr val="1768AB"/>
      </a:accent2>
      <a:accent3>
        <a:srgbClr val="10B0E6"/>
      </a:accent3>
      <a:accent4>
        <a:srgbClr val="1768AB"/>
      </a:accent4>
      <a:accent5>
        <a:srgbClr val="929497"/>
      </a:accent5>
      <a:accent6>
        <a:srgbClr val="1768AB"/>
      </a:accent6>
      <a:hlink>
        <a:srgbClr val="0070C0"/>
      </a:hlink>
      <a:folHlink>
        <a:srgbClr val="10B0E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5683EC47011844A81711C3FCCBF91B" ma:contentTypeVersion="19" ma:contentTypeDescription="Create a new document." ma:contentTypeScope="" ma:versionID="f810468018be73e42a5a5f17c7539143">
  <xsd:schema xmlns:xsd="http://www.w3.org/2001/XMLSchema" xmlns:xs="http://www.w3.org/2001/XMLSchema" xmlns:p="http://schemas.microsoft.com/office/2006/metadata/properties" xmlns:ns1="http://schemas.microsoft.com/sharepoint/v3" xmlns:ns2="70dd6488-441a-4347-8a76-a4b0e87f9100" xmlns:ns3="fe536954-50e2-46cc-a434-9d67c26db0c3" targetNamespace="http://schemas.microsoft.com/office/2006/metadata/properties" ma:root="true" ma:fieldsID="e4fb1a869ef8d9bcae818bc076d3cd70" ns1:_="" ns2:_="" ns3:_="">
    <xsd:import namespace="http://schemas.microsoft.com/sharepoint/v3"/>
    <xsd:import namespace="70dd6488-441a-4347-8a76-a4b0e87f9100"/>
    <xsd:import namespace="fe536954-50e2-46cc-a434-9d67c26db0c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_Flow_SignoffStatus" minOccurs="0"/>
                <xsd:element ref="ns3:MediaLengthInSeconds" minOccurs="0"/>
                <xsd:element ref="ns1:_ip_UnifiedCompliancePolicyProperties" minOccurs="0"/>
                <xsd:element ref="ns1:_ip_UnifiedCompliancePolicyUIAc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dd6488-441a-4347-8a76-a4b0e87f91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cdab6699-612e-44d5-aaab-635e2384b27a}" ma:internalName="TaxCatchAll" ma:showField="CatchAllData" ma:web="70dd6488-441a-4347-8a76-a4b0e87f91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536954-50e2-46cc-a434-9d67c26db0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3cf85525-c9ff-43e6-b2fc-90a3c1d659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fe536954-50e2-46cc-a434-9d67c26db0c3">
      <Terms xmlns="http://schemas.microsoft.com/office/infopath/2007/PartnerControls"/>
    </lcf76f155ced4ddcb4097134ff3c332f>
    <_ip_UnifiedCompliancePolicyProperties xmlns="http://schemas.microsoft.com/sharepoint/v3" xsi:nil="true"/>
    <TaxCatchAll xmlns="70dd6488-441a-4347-8a76-a4b0e87f9100" xsi:nil="true"/>
    <_Flow_SignoffStatus xmlns="fe536954-50e2-46cc-a434-9d67c26db0c3" xsi:nil="true"/>
  </documentManagement>
</p:properties>
</file>

<file path=customXml/itemProps1.xml><?xml version="1.0" encoding="utf-8"?>
<ds:datastoreItem xmlns:ds="http://schemas.openxmlformats.org/officeDocument/2006/customXml" ds:itemID="{44622C96-BA54-42FB-8597-0A6EB8D86C1C}"/>
</file>

<file path=customXml/itemProps2.xml><?xml version="1.0" encoding="utf-8"?>
<ds:datastoreItem xmlns:ds="http://schemas.openxmlformats.org/officeDocument/2006/customXml" ds:itemID="{16C3C4DF-A713-4D09-8049-A33258292A20}"/>
</file>

<file path=customXml/itemProps3.xml><?xml version="1.0" encoding="utf-8"?>
<ds:datastoreItem xmlns:ds="http://schemas.openxmlformats.org/officeDocument/2006/customXml" ds:itemID="{DDCF01DF-27F3-402E-B07F-28EF8FC27B7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24821</TotalTime>
  <Words>1297</Words>
  <Application>Microsoft Macintosh PowerPoint</Application>
  <PresentationFormat>On-screen Show (4:3)</PresentationFormat>
  <Paragraphs>366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Franklin Gothic Book</vt:lpstr>
      <vt:lpstr>Franklin Gothic Medium</vt:lpstr>
      <vt:lpstr>Wingdings</vt:lpstr>
      <vt:lpstr>Angles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Pritesh Kadhi</dc:creator>
  <cp:lastModifiedBy>Nicole | KPI</cp:lastModifiedBy>
  <cp:revision>1012</cp:revision>
  <cp:lastPrinted>2018-07-26T13:08:59Z</cp:lastPrinted>
  <dcterms:created xsi:type="dcterms:W3CDTF">2006-08-16T00:00:00Z</dcterms:created>
  <dcterms:modified xsi:type="dcterms:W3CDTF">2023-01-20T12:36:47Z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0x010100DC5683EC47011844A81711C3FCCBF91B</vt:lpwstr>
  </property>
</Properties>
</file>